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on" initials="A" lastIdx="3" clrIdx="0">
    <p:extLst>
      <p:ext uri="{19B8F6BF-5375-455C-9EA6-DF929625EA0E}">
        <p15:presenceInfo xmlns:p15="http://schemas.microsoft.com/office/powerpoint/2012/main" userId="Ali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F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5" d="100"/>
          <a:sy n="105" d="100"/>
        </p:scale>
        <p:origin x="132"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3-14T11:53:12.433" idx="3">
    <p:pos x="6595" y="1284"/>
    <p:text>I've moved the Contacts information to this slide from the following slide.</p:text>
    <p:extLst>
      <p:ext uri="{C676402C-5697-4E1C-873F-D02D1690AC5C}">
        <p15:threadingInfo xmlns:p15="http://schemas.microsoft.com/office/powerpoint/2012/main" timeZoneBias="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3-14T11:34:46.694" idx="1">
    <p:pos x="6600" y="1358"/>
    <p:text>Should the text for this slide Add text re Invoices and Quotes to this slide?</p:text>
    <p:extLst>
      <p:ext uri="{C676402C-5697-4E1C-873F-D02D1690AC5C}">
        <p15:threadingInfo xmlns:p15="http://schemas.microsoft.com/office/powerpoint/2012/main" timeZoneBias="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FD03497-4581-4D25-94EC-F6D7BB0C4EA6}"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DA6CB6-0A1C-4027-BCCB-907C5D2CBF79}" type="slidenum">
              <a:rPr lang="en-GB" smtClean="0"/>
              <a:t>‹#›</a:t>
            </a:fld>
            <a:endParaRPr lang="en-GB"/>
          </a:p>
        </p:txBody>
      </p:sp>
    </p:spTree>
    <p:extLst>
      <p:ext uri="{BB962C8B-B14F-4D97-AF65-F5344CB8AC3E}">
        <p14:creationId xmlns:p14="http://schemas.microsoft.com/office/powerpoint/2010/main" val="3581811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D03497-4581-4D25-94EC-F6D7BB0C4EA6}"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DA6CB6-0A1C-4027-BCCB-907C5D2CBF79}" type="slidenum">
              <a:rPr lang="en-GB" smtClean="0"/>
              <a:t>‹#›</a:t>
            </a:fld>
            <a:endParaRPr lang="en-GB"/>
          </a:p>
        </p:txBody>
      </p:sp>
    </p:spTree>
    <p:extLst>
      <p:ext uri="{BB962C8B-B14F-4D97-AF65-F5344CB8AC3E}">
        <p14:creationId xmlns:p14="http://schemas.microsoft.com/office/powerpoint/2010/main" val="229605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D03497-4581-4D25-94EC-F6D7BB0C4EA6}"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DA6CB6-0A1C-4027-BCCB-907C5D2CBF79}" type="slidenum">
              <a:rPr lang="en-GB" smtClean="0"/>
              <a:t>‹#›</a:t>
            </a:fld>
            <a:endParaRPr lang="en-GB"/>
          </a:p>
        </p:txBody>
      </p:sp>
    </p:spTree>
    <p:extLst>
      <p:ext uri="{BB962C8B-B14F-4D97-AF65-F5344CB8AC3E}">
        <p14:creationId xmlns:p14="http://schemas.microsoft.com/office/powerpoint/2010/main" val="260248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D03497-4581-4D25-94EC-F6D7BB0C4EA6}"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DA6CB6-0A1C-4027-BCCB-907C5D2CBF79}" type="slidenum">
              <a:rPr lang="en-GB" smtClean="0"/>
              <a:t>‹#›</a:t>
            </a:fld>
            <a:endParaRPr lang="en-GB"/>
          </a:p>
        </p:txBody>
      </p:sp>
    </p:spTree>
    <p:extLst>
      <p:ext uri="{BB962C8B-B14F-4D97-AF65-F5344CB8AC3E}">
        <p14:creationId xmlns:p14="http://schemas.microsoft.com/office/powerpoint/2010/main" val="258053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D03497-4581-4D25-94EC-F6D7BB0C4EA6}"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DA6CB6-0A1C-4027-BCCB-907C5D2CBF79}" type="slidenum">
              <a:rPr lang="en-GB" smtClean="0"/>
              <a:t>‹#›</a:t>
            </a:fld>
            <a:endParaRPr lang="en-GB"/>
          </a:p>
        </p:txBody>
      </p:sp>
    </p:spTree>
    <p:extLst>
      <p:ext uri="{BB962C8B-B14F-4D97-AF65-F5344CB8AC3E}">
        <p14:creationId xmlns:p14="http://schemas.microsoft.com/office/powerpoint/2010/main" val="943585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FD03497-4581-4D25-94EC-F6D7BB0C4EA6}"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DA6CB6-0A1C-4027-BCCB-907C5D2CBF79}" type="slidenum">
              <a:rPr lang="en-GB" smtClean="0"/>
              <a:t>‹#›</a:t>
            </a:fld>
            <a:endParaRPr lang="en-GB"/>
          </a:p>
        </p:txBody>
      </p:sp>
    </p:spTree>
    <p:extLst>
      <p:ext uri="{BB962C8B-B14F-4D97-AF65-F5344CB8AC3E}">
        <p14:creationId xmlns:p14="http://schemas.microsoft.com/office/powerpoint/2010/main" val="1291869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FD03497-4581-4D25-94EC-F6D7BB0C4EA6}" type="datetimeFigureOut">
              <a:rPr lang="en-GB" smtClean="0"/>
              <a:t>14/03/2019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DA6CB6-0A1C-4027-BCCB-907C5D2CBF79}" type="slidenum">
              <a:rPr lang="en-GB" smtClean="0"/>
              <a:t>‹#›</a:t>
            </a:fld>
            <a:endParaRPr lang="en-GB"/>
          </a:p>
        </p:txBody>
      </p:sp>
    </p:spTree>
    <p:extLst>
      <p:ext uri="{BB962C8B-B14F-4D97-AF65-F5344CB8AC3E}">
        <p14:creationId xmlns:p14="http://schemas.microsoft.com/office/powerpoint/2010/main" val="154002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FD03497-4581-4D25-94EC-F6D7BB0C4EA6}" type="datetimeFigureOut">
              <a:rPr lang="en-GB" smtClean="0"/>
              <a:t>14/03/2019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DA6CB6-0A1C-4027-BCCB-907C5D2CBF79}" type="slidenum">
              <a:rPr lang="en-GB" smtClean="0"/>
              <a:t>‹#›</a:t>
            </a:fld>
            <a:endParaRPr lang="en-GB"/>
          </a:p>
        </p:txBody>
      </p:sp>
    </p:spTree>
    <p:extLst>
      <p:ext uri="{BB962C8B-B14F-4D97-AF65-F5344CB8AC3E}">
        <p14:creationId xmlns:p14="http://schemas.microsoft.com/office/powerpoint/2010/main" val="332460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03497-4581-4D25-94EC-F6D7BB0C4EA6}" type="datetimeFigureOut">
              <a:rPr lang="en-GB" smtClean="0"/>
              <a:t>14/03/2019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DA6CB6-0A1C-4027-BCCB-907C5D2CBF79}" type="slidenum">
              <a:rPr lang="en-GB" smtClean="0"/>
              <a:t>‹#›</a:t>
            </a:fld>
            <a:endParaRPr lang="en-GB"/>
          </a:p>
        </p:txBody>
      </p:sp>
    </p:spTree>
    <p:extLst>
      <p:ext uri="{BB962C8B-B14F-4D97-AF65-F5344CB8AC3E}">
        <p14:creationId xmlns:p14="http://schemas.microsoft.com/office/powerpoint/2010/main" val="341951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D03497-4581-4D25-94EC-F6D7BB0C4EA6}"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DA6CB6-0A1C-4027-BCCB-907C5D2CBF79}" type="slidenum">
              <a:rPr lang="en-GB" smtClean="0"/>
              <a:t>‹#›</a:t>
            </a:fld>
            <a:endParaRPr lang="en-GB"/>
          </a:p>
        </p:txBody>
      </p:sp>
    </p:spTree>
    <p:extLst>
      <p:ext uri="{BB962C8B-B14F-4D97-AF65-F5344CB8AC3E}">
        <p14:creationId xmlns:p14="http://schemas.microsoft.com/office/powerpoint/2010/main" val="828407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D03497-4581-4D25-94EC-F6D7BB0C4EA6}"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DA6CB6-0A1C-4027-BCCB-907C5D2CBF79}" type="slidenum">
              <a:rPr lang="en-GB" smtClean="0"/>
              <a:t>‹#›</a:t>
            </a:fld>
            <a:endParaRPr lang="en-GB"/>
          </a:p>
        </p:txBody>
      </p:sp>
    </p:spTree>
    <p:extLst>
      <p:ext uri="{BB962C8B-B14F-4D97-AF65-F5344CB8AC3E}">
        <p14:creationId xmlns:p14="http://schemas.microsoft.com/office/powerpoint/2010/main" val="1326041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03497-4581-4D25-94EC-F6D7BB0C4EA6}" type="datetimeFigureOut">
              <a:rPr lang="en-GB" smtClean="0"/>
              <a:t>14/03/2019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A6CB6-0A1C-4027-BCCB-907C5D2CBF79}" type="slidenum">
              <a:rPr lang="en-GB" smtClean="0"/>
              <a:t>‹#›</a:t>
            </a:fld>
            <a:endParaRPr lang="en-GB"/>
          </a:p>
        </p:txBody>
      </p:sp>
    </p:spTree>
    <p:extLst>
      <p:ext uri="{BB962C8B-B14F-4D97-AF65-F5344CB8AC3E}">
        <p14:creationId xmlns:p14="http://schemas.microsoft.com/office/powerpoint/2010/main" val="2941668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6237"/>
            <a:ext cx="9144000" cy="2387600"/>
          </a:xfrm>
        </p:spPr>
        <p:txBody>
          <a:bodyPr>
            <a:normAutofit/>
          </a:bodyPr>
          <a:lstStyle/>
          <a:p>
            <a:r>
              <a:rPr lang="en-GB" sz="1600" b="1" dirty="0">
                <a:solidFill>
                  <a:srgbClr val="1A3F5A"/>
                </a:solidFill>
              </a:rPr>
              <a:t>Xitax Limited</a:t>
            </a:r>
            <a:br>
              <a:rPr lang="en-GB" sz="1600" b="1" dirty="0">
                <a:solidFill>
                  <a:srgbClr val="1A3F5A"/>
                </a:solidFill>
              </a:rPr>
            </a:br>
            <a:r>
              <a:rPr lang="en-GB" sz="1600" b="1" dirty="0">
                <a:solidFill>
                  <a:srgbClr val="1A3F5A"/>
                </a:solidFill>
              </a:rPr>
              <a:t>Accountant and Tax Adviser</a:t>
            </a:r>
            <a:br>
              <a:rPr lang="en-GB" sz="1600" b="1" dirty="0">
                <a:solidFill>
                  <a:srgbClr val="1A3F5A"/>
                </a:solidFill>
              </a:rPr>
            </a:br>
            <a:r>
              <a:rPr lang="en-GB" sz="1600" b="1" dirty="0" err="1">
                <a:solidFill>
                  <a:srgbClr val="1A3F5A"/>
                </a:solidFill>
              </a:rPr>
              <a:t>Pera</a:t>
            </a:r>
            <a:r>
              <a:rPr lang="en-GB" sz="1600" b="1" dirty="0">
                <a:solidFill>
                  <a:srgbClr val="1A3F5A"/>
                </a:solidFill>
              </a:rPr>
              <a:t> Business Park, Nottingham Road, Melton Mowbray, LE13 0PB</a:t>
            </a:r>
          </a:p>
        </p:txBody>
      </p:sp>
      <p:sp>
        <p:nvSpPr>
          <p:cNvPr id="3" name="Subtitle 2"/>
          <p:cNvSpPr>
            <a:spLocks noGrp="1"/>
          </p:cNvSpPr>
          <p:nvPr>
            <p:ph type="subTitle" idx="1"/>
          </p:nvPr>
        </p:nvSpPr>
        <p:spPr/>
        <p:txBody>
          <a:bodyPr>
            <a:noAutofit/>
          </a:bodyPr>
          <a:lstStyle/>
          <a:p>
            <a:r>
              <a:rPr lang="en-GB" sz="1400" b="1" dirty="0">
                <a:solidFill>
                  <a:srgbClr val="1A3F5A"/>
                </a:solidFill>
                <a:latin typeface="+mj-lt"/>
                <a:ea typeface="+mj-ea"/>
                <a:cs typeface="+mj-cs"/>
              </a:rPr>
              <a:t>Xero Software Training </a:t>
            </a:r>
          </a:p>
          <a:p>
            <a:r>
              <a:rPr lang="en-GB" sz="1400" b="1" dirty="0">
                <a:solidFill>
                  <a:srgbClr val="1A3F5A"/>
                </a:solidFill>
                <a:latin typeface="+mj-lt"/>
                <a:ea typeface="+mj-ea"/>
                <a:cs typeface="+mj-cs"/>
              </a:rPr>
              <a:t>15 March 2019</a:t>
            </a:r>
          </a:p>
          <a:p>
            <a:endParaRPr lang="en-GB" sz="1400" b="1" dirty="0">
              <a:solidFill>
                <a:srgbClr val="1A3F5A"/>
              </a:solidFill>
              <a:latin typeface="+mj-lt"/>
              <a:ea typeface="+mj-ea"/>
              <a:cs typeface="+mj-cs"/>
            </a:endParaRPr>
          </a:p>
          <a:p>
            <a:r>
              <a:rPr lang="en-GB" sz="1400" b="1" dirty="0">
                <a:solidFill>
                  <a:srgbClr val="1A3F5A"/>
                </a:solidFill>
                <a:latin typeface="+mj-lt"/>
                <a:ea typeface="+mj-ea"/>
                <a:cs typeface="+mj-cs"/>
              </a:rPr>
              <a:t>(copyright Xitax Ltd)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66860" y="1283425"/>
            <a:ext cx="1295400" cy="1417320"/>
          </a:xfrm>
          <a:prstGeom prst="rect">
            <a:avLst/>
          </a:prstGeom>
        </p:spPr>
      </p:pic>
    </p:spTree>
    <p:extLst>
      <p:ext uri="{BB962C8B-B14F-4D97-AF65-F5344CB8AC3E}">
        <p14:creationId xmlns:p14="http://schemas.microsoft.com/office/powerpoint/2010/main" val="1009908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7246" y="582431"/>
            <a:ext cx="9144000" cy="645477"/>
          </a:xfrm>
        </p:spPr>
        <p:txBody>
          <a:bodyPr>
            <a:normAutofit/>
          </a:bodyPr>
          <a:lstStyle/>
          <a:p>
            <a:pPr algn="l"/>
            <a:r>
              <a:rPr lang="en-GB" sz="1600" b="1" dirty="0">
                <a:solidFill>
                  <a:srgbClr val="1A3F5A"/>
                </a:solidFill>
              </a:rPr>
              <a:t>Manage petty cash in </a:t>
            </a:r>
            <a:r>
              <a:rPr lang="en-GB" sz="1600" b="1" dirty="0" err="1">
                <a:solidFill>
                  <a:srgbClr val="1A3F5A"/>
                </a:solidFill>
              </a:rPr>
              <a:t>Xero</a:t>
            </a:r>
            <a:endParaRPr lang="en-GB" sz="1600" b="1" dirty="0">
              <a:solidFill>
                <a:srgbClr val="1A3F5A"/>
              </a:solidFill>
            </a:endParaRPr>
          </a:p>
        </p:txBody>
      </p:sp>
      <p:sp>
        <p:nvSpPr>
          <p:cNvPr id="3" name="Subtitle 2"/>
          <p:cNvSpPr>
            <a:spLocks noGrp="1"/>
          </p:cNvSpPr>
          <p:nvPr>
            <p:ph type="subTitle" idx="1"/>
          </p:nvPr>
        </p:nvSpPr>
        <p:spPr>
          <a:xfrm>
            <a:off x="1367246" y="1341120"/>
            <a:ext cx="9144000" cy="5116285"/>
          </a:xfrm>
        </p:spPr>
        <p:txBody>
          <a:bodyPr>
            <a:noAutofit/>
          </a:bodyPr>
          <a:lstStyle/>
          <a:p>
            <a:pPr algn="l"/>
            <a:r>
              <a:rPr lang="en-GB" sz="1400" dirty="0">
                <a:solidFill>
                  <a:srgbClr val="1A3F5A"/>
                </a:solidFill>
                <a:latin typeface="+mj-lt"/>
                <a:ea typeface="+mj-ea"/>
                <a:cs typeface="+mj-cs"/>
              </a:rPr>
              <a:t>Set up a bank account in Xero dedicated to petty cash. This isn't a physical bank account; it's just somewhere to record purchases made with your petty cash fund.</a:t>
            </a:r>
          </a:p>
          <a:p>
            <a:pPr algn="l"/>
            <a:r>
              <a:rPr lang="en-GB" sz="1400" b="1" dirty="0">
                <a:solidFill>
                  <a:srgbClr val="1A3F5A"/>
                </a:solidFill>
                <a:latin typeface="+mj-lt"/>
                <a:ea typeface="+mj-ea"/>
                <a:cs typeface="+mj-cs"/>
              </a:rPr>
              <a:t>Add a new bank account, with the following settings:</a:t>
            </a:r>
          </a:p>
          <a:p>
            <a:pPr marL="285750" indent="-285750" algn="l">
              <a:buFont typeface="Wingdings" panose="05000000000000000000" pitchFamily="2" charset="2"/>
              <a:buChar char="v"/>
            </a:pPr>
            <a:r>
              <a:rPr lang="en-GB" sz="1400" dirty="0">
                <a:solidFill>
                  <a:srgbClr val="1A3F5A"/>
                </a:solidFill>
                <a:latin typeface="+mj-lt"/>
                <a:ea typeface="+mj-ea"/>
                <a:cs typeface="+mj-cs"/>
              </a:rPr>
              <a:t>In the Find your bank search box, enter Petty Cash, then click Add it anyway.</a:t>
            </a:r>
          </a:p>
          <a:p>
            <a:pPr marL="285750" indent="-285750" algn="l">
              <a:buFont typeface="Wingdings" panose="05000000000000000000" pitchFamily="2" charset="2"/>
              <a:buChar char="v"/>
            </a:pPr>
            <a:r>
              <a:rPr lang="en-GB" sz="1400" dirty="0">
                <a:solidFill>
                  <a:srgbClr val="1A3F5A"/>
                </a:solidFill>
                <a:latin typeface="+mj-lt"/>
                <a:ea typeface="+mj-ea"/>
                <a:cs typeface="+mj-cs"/>
              </a:rPr>
              <a:t>For Account Name: enter Petty Cash, or something similar so that you can identify the accounts on reports.</a:t>
            </a:r>
          </a:p>
          <a:p>
            <a:pPr marL="285750" indent="-285750" algn="l">
              <a:buFont typeface="Wingdings" panose="05000000000000000000" pitchFamily="2" charset="2"/>
              <a:buChar char="v"/>
            </a:pPr>
            <a:r>
              <a:rPr lang="en-GB" sz="1400" dirty="0">
                <a:solidFill>
                  <a:srgbClr val="1A3F5A"/>
                </a:solidFill>
                <a:latin typeface="+mj-lt"/>
                <a:ea typeface="+mj-ea"/>
                <a:cs typeface="+mj-cs"/>
              </a:rPr>
              <a:t>For Account Code: (optional): enter a unique code for your Chart of Accounts.</a:t>
            </a:r>
          </a:p>
          <a:p>
            <a:pPr marL="285750" indent="-285750" algn="l">
              <a:buFont typeface="Wingdings" panose="05000000000000000000" pitchFamily="2" charset="2"/>
              <a:buChar char="v"/>
            </a:pPr>
            <a:r>
              <a:rPr lang="en-GB" sz="1400" dirty="0">
                <a:solidFill>
                  <a:srgbClr val="1A3F5A"/>
                </a:solidFill>
                <a:latin typeface="+mj-lt"/>
                <a:ea typeface="+mj-ea"/>
                <a:cs typeface="+mj-cs"/>
              </a:rPr>
              <a:t>For Account Type: select Other.</a:t>
            </a:r>
          </a:p>
          <a:p>
            <a:pPr marL="285750" indent="-285750" algn="l">
              <a:buFont typeface="Wingdings" panose="05000000000000000000" pitchFamily="2" charset="2"/>
              <a:buChar char="v"/>
            </a:pPr>
            <a:r>
              <a:rPr lang="en-GB" sz="1400" dirty="0">
                <a:solidFill>
                  <a:srgbClr val="1A3F5A"/>
                </a:solidFill>
                <a:latin typeface="+mj-lt"/>
                <a:ea typeface="+mj-ea"/>
                <a:cs typeface="+mj-cs"/>
              </a:rPr>
              <a:t>For Account Number: enter 00-00-00 as the Sort Code and Petty Cash as the Account Number.</a:t>
            </a:r>
          </a:p>
          <a:p>
            <a:pPr algn="l"/>
            <a:r>
              <a:rPr lang="en-GB" sz="1400" b="1" dirty="0">
                <a:solidFill>
                  <a:srgbClr val="1A3F5A"/>
                </a:solidFill>
                <a:latin typeface="+mj-lt"/>
                <a:ea typeface="+mj-ea"/>
                <a:cs typeface="+mj-cs"/>
              </a:rPr>
              <a:t>Record your petty cash purchases</a:t>
            </a:r>
          </a:p>
          <a:p>
            <a:pPr algn="l"/>
            <a:r>
              <a:rPr lang="en-GB" sz="1400" dirty="0">
                <a:solidFill>
                  <a:srgbClr val="1A3F5A"/>
                </a:solidFill>
                <a:latin typeface="+mj-lt"/>
                <a:ea typeface="+mj-ea"/>
                <a:cs typeface="+mj-cs"/>
              </a:rPr>
              <a:t>Record purchases made with your petty cash fund by creating spend money transactions in your petty cash bank account.</a:t>
            </a:r>
          </a:p>
          <a:p>
            <a:pPr algn="l"/>
            <a:r>
              <a:rPr lang="en-GB" sz="1400" b="1" dirty="0">
                <a:solidFill>
                  <a:srgbClr val="1A3F5A"/>
                </a:solidFill>
                <a:latin typeface="+mj-lt"/>
                <a:ea typeface="+mj-ea"/>
                <a:cs typeface="+mj-cs"/>
              </a:rPr>
              <a:t>Reconcile your petty cash account</a:t>
            </a:r>
          </a:p>
          <a:p>
            <a:pPr algn="l"/>
            <a:r>
              <a:rPr lang="en-GB" sz="1400" dirty="0">
                <a:solidFill>
                  <a:srgbClr val="1A3F5A"/>
                </a:solidFill>
                <a:latin typeface="+mj-lt"/>
                <a:ea typeface="+mj-ea"/>
                <a:cs typeface="+mj-cs"/>
              </a:rPr>
              <a:t>Reconcile the transactions in your petty cash account in </a:t>
            </a:r>
            <a:r>
              <a:rPr lang="en-GB" sz="1400" dirty="0" err="1">
                <a:solidFill>
                  <a:srgbClr val="1A3F5A"/>
                </a:solidFill>
                <a:latin typeface="+mj-lt"/>
                <a:ea typeface="+mj-ea"/>
                <a:cs typeface="+mj-cs"/>
              </a:rPr>
              <a:t>Xero</a:t>
            </a:r>
            <a:r>
              <a:rPr lang="en-GB" sz="1400" dirty="0">
                <a:solidFill>
                  <a:srgbClr val="1A3F5A"/>
                </a:solidFill>
                <a:latin typeface="+mj-lt"/>
                <a:ea typeface="+mj-ea"/>
                <a:cs typeface="+mj-cs"/>
              </a:rPr>
              <a:t> using the Mark as Reconciled function. You can reconcile each transaction as you record it, or reconcile all transactions at a later date.</a:t>
            </a:r>
          </a:p>
          <a:p>
            <a:pPr algn="l"/>
            <a:r>
              <a:rPr lang="en-GB" sz="1400" b="1" dirty="0">
                <a:solidFill>
                  <a:srgbClr val="1A3F5A"/>
                </a:solidFill>
                <a:latin typeface="+mj-lt"/>
                <a:ea typeface="+mj-ea"/>
                <a:cs typeface="+mj-cs"/>
              </a:rPr>
              <a:t>Introduce funds to your petty cash account </a:t>
            </a:r>
          </a:p>
          <a:p>
            <a:pPr algn="l"/>
            <a:r>
              <a:rPr lang="en-GB" sz="1400" dirty="0">
                <a:solidFill>
                  <a:srgbClr val="1A3F5A"/>
                </a:solidFill>
                <a:latin typeface="+mj-lt"/>
                <a:ea typeface="+mj-ea"/>
                <a:cs typeface="+mj-cs"/>
              </a:rPr>
              <a:t>From another bank account in Xero.</a:t>
            </a:r>
          </a:p>
          <a:p>
            <a:pPr algn="l"/>
            <a:r>
              <a:rPr lang="en-GB" sz="1400" dirty="0">
                <a:solidFill>
                  <a:srgbClr val="1A3F5A"/>
                </a:solidFill>
                <a:latin typeface="+mj-lt"/>
                <a:ea typeface="+mj-ea"/>
                <a:cs typeface="+mj-cs"/>
              </a:rPr>
              <a:t>If you've withdrawn funds from another bank account to use as petty cash, create a Transfer Money Transaction to move the funds between the accounts.</a:t>
            </a: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p:txBody>
      </p:sp>
    </p:spTree>
    <p:extLst>
      <p:ext uri="{BB962C8B-B14F-4D97-AF65-F5344CB8AC3E}">
        <p14:creationId xmlns:p14="http://schemas.microsoft.com/office/powerpoint/2010/main" val="3207811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7246" y="582431"/>
            <a:ext cx="9144000" cy="645477"/>
          </a:xfrm>
        </p:spPr>
        <p:txBody>
          <a:bodyPr>
            <a:normAutofit/>
          </a:bodyPr>
          <a:lstStyle/>
          <a:p>
            <a:pPr algn="l"/>
            <a:r>
              <a:rPr lang="en-GB" sz="1600" b="1" dirty="0">
                <a:solidFill>
                  <a:srgbClr val="1A3F5A"/>
                </a:solidFill>
              </a:rPr>
              <a:t>Bank reconciliation in Xero</a:t>
            </a:r>
          </a:p>
        </p:txBody>
      </p:sp>
      <p:sp>
        <p:nvSpPr>
          <p:cNvPr id="3" name="Subtitle 2"/>
          <p:cNvSpPr>
            <a:spLocks noGrp="1"/>
          </p:cNvSpPr>
          <p:nvPr>
            <p:ph type="subTitle" idx="1"/>
          </p:nvPr>
        </p:nvSpPr>
        <p:spPr>
          <a:xfrm>
            <a:off x="1367246" y="1341120"/>
            <a:ext cx="9144000" cy="5116285"/>
          </a:xfrm>
        </p:spPr>
        <p:txBody>
          <a:bodyPr>
            <a:noAutofit/>
          </a:bodyPr>
          <a:lstStyle/>
          <a:p>
            <a:pPr algn="l"/>
            <a:r>
              <a:rPr lang="en-GB" sz="1400" dirty="0">
                <a:solidFill>
                  <a:srgbClr val="1A3F5A"/>
                </a:solidFill>
                <a:latin typeface="+mj-lt"/>
                <a:ea typeface="+mj-ea"/>
                <a:cs typeface="+mj-cs"/>
              </a:rPr>
              <a:t>Match bank statement lines imported into Xero from your bank account with account transactions you've created in Xero.</a:t>
            </a:r>
          </a:p>
          <a:p>
            <a:pPr algn="l"/>
            <a:r>
              <a:rPr lang="en-GB" sz="1400" dirty="0">
                <a:solidFill>
                  <a:srgbClr val="1A3F5A"/>
                </a:solidFill>
                <a:latin typeface="+mj-lt"/>
                <a:ea typeface="+mj-ea"/>
                <a:cs typeface="+mj-cs"/>
              </a:rPr>
              <a:t>Before you start your bank reconciliation, make sure you've entered all your transactions, such as invoices, bills, credit notes and expense claims. If any payments have been made on these transactions, you can enter them before you start, or during bank reconciliation. Your aim is to match statement lines from your bank with account transactions created in Xero.</a:t>
            </a:r>
          </a:p>
          <a:p>
            <a:pPr algn="l"/>
            <a:endParaRPr lang="en-GB" sz="1400" dirty="0">
              <a:solidFill>
                <a:srgbClr val="1A3F5A"/>
              </a:solidFill>
              <a:latin typeface="+mj-lt"/>
              <a:ea typeface="+mj-ea"/>
              <a:cs typeface="+mj-cs"/>
            </a:endParaRPr>
          </a:p>
          <a:p>
            <a:pPr marL="285750" indent="-285750" algn="l">
              <a:buFont typeface="Wingdings" panose="05000000000000000000" pitchFamily="2" charset="2"/>
              <a:buChar char="v"/>
            </a:pPr>
            <a:r>
              <a:rPr lang="en-GB" sz="1400" dirty="0">
                <a:solidFill>
                  <a:srgbClr val="1A3F5A"/>
                </a:solidFill>
                <a:latin typeface="+mj-lt"/>
                <a:ea typeface="+mj-ea"/>
                <a:cs typeface="+mj-cs"/>
              </a:rPr>
              <a:t>In the Accounting menu, select Bank accounts.</a:t>
            </a:r>
          </a:p>
          <a:p>
            <a:pPr marL="285750" indent="-285750" algn="l">
              <a:buFont typeface="Wingdings" panose="05000000000000000000" pitchFamily="2" charset="2"/>
              <a:buChar char="v"/>
            </a:pPr>
            <a:r>
              <a:rPr lang="en-GB" sz="1400" dirty="0">
                <a:solidFill>
                  <a:srgbClr val="1A3F5A"/>
                </a:solidFill>
                <a:latin typeface="+mj-lt"/>
                <a:ea typeface="+mj-ea"/>
                <a:cs typeface="+mj-cs"/>
              </a:rPr>
              <a:t>For the bank account you want to reconcile, click Reconcile [number] items.</a:t>
            </a: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p:txBody>
      </p:sp>
    </p:spTree>
    <p:extLst>
      <p:ext uri="{BB962C8B-B14F-4D97-AF65-F5344CB8AC3E}">
        <p14:creationId xmlns:p14="http://schemas.microsoft.com/office/powerpoint/2010/main" val="38349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7246" y="582431"/>
            <a:ext cx="9144000" cy="645477"/>
          </a:xfrm>
        </p:spPr>
        <p:txBody>
          <a:bodyPr>
            <a:normAutofit/>
          </a:bodyPr>
          <a:lstStyle/>
          <a:p>
            <a:pPr algn="l"/>
            <a:r>
              <a:rPr lang="en-GB" sz="1600" b="1" dirty="0">
                <a:solidFill>
                  <a:srgbClr val="1A3F5A"/>
                </a:solidFill>
              </a:rPr>
              <a:t>VAT Returns</a:t>
            </a:r>
          </a:p>
        </p:txBody>
      </p:sp>
      <p:sp>
        <p:nvSpPr>
          <p:cNvPr id="3" name="Subtitle 2"/>
          <p:cNvSpPr>
            <a:spLocks noGrp="1"/>
          </p:cNvSpPr>
          <p:nvPr>
            <p:ph type="subTitle" idx="1"/>
          </p:nvPr>
        </p:nvSpPr>
        <p:spPr>
          <a:xfrm>
            <a:off x="1367246" y="1341120"/>
            <a:ext cx="9144000" cy="5116285"/>
          </a:xfrm>
        </p:spPr>
        <p:txBody>
          <a:bodyPr>
            <a:noAutofit/>
          </a:bodyPr>
          <a:lstStyle/>
          <a:p>
            <a:pPr algn="l"/>
            <a:r>
              <a:rPr lang="en-GB" sz="1300" dirty="0" err="1">
                <a:solidFill>
                  <a:srgbClr val="1A3F5A"/>
                </a:solidFill>
                <a:latin typeface="+mj-lt"/>
                <a:ea typeface="+mj-ea"/>
                <a:cs typeface="+mj-cs"/>
              </a:rPr>
              <a:t>Xero</a:t>
            </a:r>
            <a:r>
              <a:rPr lang="en-GB" sz="1300" dirty="0">
                <a:solidFill>
                  <a:srgbClr val="1A3F5A"/>
                </a:solidFill>
                <a:latin typeface="+mj-lt"/>
                <a:ea typeface="+mj-ea"/>
                <a:cs typeface="+mj-cs"/>
              </a:rPr>
              <a:t> calculates the VAT return figures from transactions and journals entered into </a:t>
            </a:r>
            <a:r>
              <a:rPr lang="en-GB" sz="1300" dirty="0" err="1">
                <a:solidFill>
                  <a:srgbClr val="1A3F5A"/>
                </a:solidFill>
                <a:latin typeface="+mj-lt"/>
                <a:ea typeface="+mj-ea"/>
                <a:cs typeface="+mj-cs"/>
              </a:rPr>
              <a:t>Xero</a:t>
            </a:r>
            <a:r>
              <a:rPr lang="en-GB" sz="1300" dirty="0">
                <a:solidFill>
                  <a:srgbClr val="1A3F5A"/>
                </a:solidFill>
                <a:latin typeface="+mj-lt"/>
                <a:ea typeface="+mj-ea"/>
                <a:cs typeface="+mj-cs"/>
              </a:rPr>
              <a:t>.</a:t>
            </a:r>
          </a:p>
          <a:p>
            <a:pPr algn="l"/>
            <a:r>
              <a:rPr lang="en-GB" sz="1300" dirty="0">
                <a:solidFill>
                  <a:srgbClr val="1A3F5A"/>
                </a:solidFill>
                <a:latin typeface="+mj-lt"/>
                <a:ea typeface="+mj-ea"/>
                <a:cs typeface="+mj-cs"/>
              </a:rPr>
              <a:t>Your VAT scheme controls which transactions your VAT return includes, and when it includes them. Xero bases this on VAT cash or accrual reporting requirements.</a:t>
            </a:r>
          </a:p>
          <a:p>
            <a:pPr algn="l"/>
            <a:r>
              <a:rPr lang="en-GB" sz="1300" dirty="0">
                <a:solidFill>
                  <a:srgbClr val="1A3F5A"/>
                </a:solidFill>
                <a:latin typeface="+mj-lt"/>
                <a:ea typeface="+mj-ea"/>
                <a:cs typeface="+mj-cs"/>
              </a:rPr>
              <a:t>The VAT return excludes transactions with the </a:t>
            </a:r>
            <a:r>
              <a:rPr lang="en-GB" sz="1300" b="1" dirty="0">
                <a:solidFill>
                  <a:srgbClr val="1A3F5A"/>
                </a:solidFill>
                <a:latin typeface="+mj-lt"/>
                <a:ea typeface="+mj-ea"/>
                <a:cs typeface="+mj-cs"/>
              </a:rPr>
              <a:t>No VAT </a:t>
            </a:r>
            <a:r>
              <a:rPr lang="en-GB" sz="1300" dirty="0">
                <a:solidFill>
                  <a:srgbClr val="1A3F5A"/>
                </a:solidFill>
                <a:latin typeface="+mj-lt"/>
                <a:ea typeface="+mj-ea"/>
                <a:cs typeface="+mj-cs"/>
              </a:rPr>
              <a:t>or MOSS sales tax rates. The return includes transactions with Zero Rated tax rates; their VAT amount is 0.00.</a:t>
            </a:r>
          </a:p>
          <a:p>
            <a:pPr algn="l"/>
            <a:r>
              <a:rPr lang="en-GB" sz="1300" b="1" dirty="0">
                <a:solidFill>
                  <a:srgbClr val="1A3F5A"/>
                </a:solidFill>
                <a:latin typeface="+mj-lt"/>
                <a:ea typeface="+mj-ea"/>
                <a:cs typeface="+mj-cs"/>
              </a:rPr>
              <a:t>Include late claims in Xero</a:t>
            </a:r>
          </a:p>
          <a:p>
            <a:pPr algn="l"/>
            <a:r>
              <a:rPr lang="en-GB" sz="1300" dirty="0">
                <a:solidFill>
                  <a:srgbClr val="1A3F5A"/>
                </a:solidFill>
                <a:latin typeface="+mj-lt"/>
                <a:ea typeface="+mj-ea"/>
                <a:cs typeface="+mj-cs"/>
              </a:rPr>
              <a:t>Late claims are transactions from a past period that are entered after the VAT return was filed. Late claims can also arise if you edit, void or delete transactions that were included in a previous VAT period. We recommend you always select the Include VAT Late Claims option. </a:t>
            </a:r>
          </a:p>
          <a:p>
            <a:pPr algn="l"/>
            <a:r>
              <a:rPr lang="en-GB" sz="1300" dirty="0">
                <a:solidFill>
                  <a:srgbClr val="1A3F5A"/>
                </a:solidFill>
                <a:latin typeface="+mj-lt"/>
                <a:ea typeface="+mj-ea"/>
                <a:cs typeface="+mj-cs"/>
              </a:rPr>
              <a:t>For Xero to recognise late claims the Include VAT Late Claims option needs to have been selected for all previous VAT return periods in Xero.</a:t>
            </a:r>
          </a:p>
          <a:p>
            <a:pPr algn="l"/>
            <a:r>
              <a:rPr lang="en-GB" sz="1300" b="1" dirty="0">
                <a:solidFill>
                  <a:srgbClr val="1A3F5A"/>
                </a:solidFill>
                <a:latin typeface="+mj-lt"/>
                <a:ea typeface="+mj-ea"/>
                <a:cs typeface="+mj-cs"/>
              </a:rPr>
              <a:t>Before you run your VAT return, we recommend that you: </a:t>
            </a:r>
          </a:p>
          <a:p>
            <a:pPr marL="342900" indent="-342900" algn="l">
              <a:buFont typeface="Wingdings" panose="05000000000000000000" pitchFamily="2" charset="2"/>
              <a:buChar char="v"/>
            </a:pPr>
            <a:r>
              <a:rPr lang="en-GB" sz="1300" dirty="0">
                <a:solidFill>
                  <a:srgbClr val="1A3F5A"/>
                </a:solidFill>
                <a:latin typeface="+mj-lt"/>
                <a:ea typeface="+mj-ea"/>
                <a:cs typeface="+mj-cs"/>
              </a:rPr>
              <a:t>Check you've entered all transactions for the return period. </a:t>
            </a:r>
          </a:p>
          <a:p>
            <a:pPr marL="342900" indent="-342900" algn="l">
              <a:buFont typeface="Wingdings" panose="05000000000000000000" pitchFamily="2" charset="2"/>
              <a:buChar char="v"/>
            </a:pPr>
            <a:r>
              <a:rPr lang="en-GB" sz="1300" dirty="0">
                <a:solidFill>
                  <a:srgbClr val="1A3F5A"/>
                </a:solidFill>
                <a:latin typeface="+mj-lt"/>
                <a:ea typeface="+mj-ea"/>
                <a:cs typeface="+mj-cs"/>
              </a:rPr>
              <a:t>Check all bank accounts are reconciled to the end of the return period. You can run the bank reconciliation summary report to do this.</a:t>
            </a:r>
          </a:p>
          <a:p>
            <a:pPr marL="342900" indent="-342900" algn="l">
              <a:buFont typeface="Wingdings" panose="05000000000000000000" pitchFamily="2" charset="2"/>
              <a:buChar char="v"/>
            </a:pPr>
            <a:r>
              <a:rPr lang="en-GB" sz="1300" dirty="0">
                <a:solidFill>
                  <a:srgbClr val="1A3F5A"/>
                </a:solidFill>
                <a:latin typeface="+mj-lt"/>
                <a:ea typeface="+mj-ea"/>
                <a:cs typeface="+mj-cs"/>
              </a:rPr>
              <a:t>Generate the general ledger report and check any transaction showing on the Exceptions tab. For example, where the default tax option was changed. </a:t>
            </a:r>
          </a:p>
          <a:p>
            <a:pPr marL="342900" indent="-342900" algn="l">
              <a:buFont typeface="Wingdings" panose="05000000000000000000" pitchFamily="2" charset="2"/>
              <a:buChar char="v"/>
            </a:pPr>
            <a:r>
              <a:rPr lang="en-GB" sz="1300" dirty="0">
                <a:solidFill>
                  <a:srgbClr val="1A3F5A"/>
                </a:solidFill>
                <a:latin typeface="+mj-lt"/>
                <a:ea typeface="+mj-ea"/>
                <a:cs typeface="+mj-cs"/>
              </a:rPr>
              <a:t>If this is your first VAT return in Xero, check your financial settings to confirm that your VAT details are correct. If you have other VAT returns you need to complete in </a:t>
            </a:r>
            <a:r>
              <a:rPr lang="en-GB" sz="1300" dirty="0" err="1">
                <a:solidFill>
                  <a:srgbClr val="1A3F5A"/>
                </a:solidFill>
                <a:latin typeface="+mj-lt"/>
                <a:ea typeface="+mj-ea"/>
                <a:cs typeface="+mj-cs"/>
              </a:rPr>
              <a:t>Xero</a:t>
            </a:r>
            <a:r>
              <a:rPr lang="en-GB" sz="1300" dirty="0">
                <a:solidFill>
                  <a:srgbClr val="1A3F5A"/>
                </a:solidFill>
                <a:latin typeface="+mj-lt"/>
                <a:ea typeface="+mj-ea"/>
                <a:cs typeface="+mj-cs"/>
              </a:rPr>
              <a:t>, make sure you've completed and published the returns for the previous periods in date order.</a:t>
            </a:r>
          </a:p>
        </p:txBody>
      </p:sp>
    </p:spTree>
    <p:extLst>
      <p:ext uri="{BB962C8B-B14F-4D97-AF65-F5344CB8AC3E}">
        <p14:creationId xmlns:p14="http://schemas.microsoft.com/office/powerpoint/2010/main" val="1795973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7246" y="582431"/>
            <a:ext cx="9144000" cy="645477"/>
          </a:xfrm>
        </p:spPr>
        <p:txBody>
          <a:bodyPr>
            <a:normAutofit/>
          </a:bodyPr>
          <a:lstStyle/>
          <a:p>
            <a:pPr algn="l"/>
            <a:r>
              <a:rPr lang="en-GB" sz="1600" b="1" dirty="0">
                <a:solidFill>
                  <a:srgbClr val="1A3F5A"/>
                </a:solidFill>
              </a:rPr>
              <a:t>VAT Returns</a:t>
            </a:r>
          </a:p>
        </p:txBody>
      </p:sp>
      <p:sp>
        <p:nvSpPr>
          <p:cNvPr id="3" name="Subtitle 2"/>
          <p:cNvSpPr>
            <a:spLocks noGrp="1"/>
          </p:cNvSpPr>
          <p:nvPr>
            <p:ph type="subTitle" idx="1"/>
          </p:nvPr>
        </p:nvSpPr>
        <p:spPr>
          <a:xfrm>
            <a:off x="1367246" y="1341120"/>
            <a:ext cx="9144000" cy="5116285"/>
          </a:xfrm>
        </p:spPr>
        <p:txBody>
          <a:bodyPr>
            <a:noAutofit/>
          </a:bodyPr>
          <a:lstStyle/>
          <a:p>
            <a:pPr algn="l"/>
            <a:r>
              <a:rPr lang="en-GB" sz="1400" b="1" dirty="0">
                <a:solidFill>
                  <a:srgbClr val="1A3F5A"/>
                </a:solidFill>
                <a:latin typeface="+mj-lt"/>
                <a:ea typeface="+mj-ea"/>
                <a:cs typeface="+mj-cs"/>
              </a:rPr>
              <a:t>Run your VAT Return:</a:t>
            </a:r>
          </a:p>
          <a:p>
            <a:pPr algn="l"/>
            <a:endParaRPr lang="en-GB" sz="1400" b="1" dirty="0">
              <a:solidFill>
                <a:srgbClr val="1A3F5A"/>
              </a:solidFill>
              <a:latin typeface="+mj-lt"/>
              <a:ea typeface="+mj-ea"/>
              <a:cs typeface="+mj-cs"/>
            </a:endParaRPr>
          </a:p>
          <a:p>
            <a:pPr marL="342900" indent="-342900" algn="l">
              <a:buFont typeface="Wingdings" panose="05000000000000000000" pitchFamily="2" charset="2"/>
              <a:buChar char="v"/>
            </a:pPr>
            <a:r>
              <a:rPr lang="en-GB" sz="1400" dirty="0">
                <a:solidFill>
                  <a:srgbClr val="1A3F5A"/>
                </a:solidFill>
                <a:latin typeface="+mj-lt"/>
                <a:ea typeface="+mj-ea"/>
                <a:cs typeface="+mj-cs"/>
              </a:rPr>
              <a:t>In the Accounting menu, select Reports.</a:t>
            </a:r>
          </a:p>
          <a:p>
            <a:pPr marL="342900" indent="-342900" algn="l">
              <a:buFont typeface="Wingdings" panose="05000000000000000000" pitchFamily="2" charset="2"/>
              <a:buChar char="v"/>
            </a:pPr>
            <a:r>
              <a:rPr lang="en-GB" sz="1400" dirty="0">
                <a:solidFill>
                  <a:srgbClr val="1A3F5A"/>
                </a:solidFill>
                <a:latin typeface="+mj-lt"/>
                <a:ea typeface="+mj-ea"/>
                <a:cs typeface="+mj-cs"/>
              </a:rPr>
              <a:t>Under Tax, click VAT Return.</a:t>
            </a:r>
          </a:p>
          <a:p>
            <a:pPr marL="342900" indent="-342900" algn="l">
              <a:buFont typeface="Wingdings" panose="05000000000000000000" pitchFamily="2" charset="2"/>
              <a:buChar char="v"/>
            </a:pPr>
            <a:r>
              <a:rPr lang="en-GB" sz="1400" dirty="0">
                <a:solidFill>
                  <a:srgbClr val="1A3F5A"/>
                </a:solidFill>
                <a:latin typeface="+mj-lt"/>
                <a:ea typeface="+mj-ea"/>
                <a:cs typeface="+mj-cs"/>
              </a:rPr>
              <a:t>Select the return period ending date.</a:t>
            </a:r>
          </a:p>
          <a:p>
            <a:pPr marL="342900" indent="-342900" algn="l">
              <a:buFont typeface="Wingdings" panose="05000000000000000000" pitchFamily="2" charset="2"/>
              <a:buChar char="v"/>
            </a:pPr>
            <a:r>
              <a:rPr lang="en-GB" sz="1400" dirty="0">
                <a:solidFill>
                  <a:srgbClr val="1A3F5A"/>
                </a:solidFill>
                <a:latin typeface="+mj-lt"/>
                <a:ea typeface="+mj-ea"/>
                <a:cs typeface="+mj-cs"/>
              </a:rPr>
              <a:t>Click Update.</a:t>
            </a:r>
          </a:p>
          <a:p>
            <a:pPr marL="342900" indent="-342900" algn="l">
              <a:buFont typeface="Wingdings" panose="05000000000000000000" pitchFamily="2" charset="2"/>
              <a:buChar char="v"/>
            </a:pPr>
            <a:r>
              <a:rPr lang="en-GB" sz="1400" dirty="0">
                <a:solidFill>
                  <a:srgbClr val="1A3F5A"/>
                </a:solidFill>
                <a:latin typeface="+mj-lt"/>
                <a:ea typeface="+mj-ea"/>
                <a:cs typeface="+mj-cs"/>
              </a:rPr>
              <a:t>(Optional) Save as Draft, to complete your return checks before finalising the return. </a:t>
            </a:r>
            <a:r>
              <a:rPr lang="en-GB" sz="1400" dirty="0" err="1">
                <a:solidFill>
                  <a:srgbClr val="1A3F5A"/>
                </a:solidFill>
                <a:latin typeface="+mj-lt"/>
                <a:ea typeface="+mj-ea"/>
                <a:cs typeface="+mj-cs"/>
              </a:rPr>
              <a:t>Xero</a:t>
            </a:r>
            <a:r>
              <a:rPr lang="en-GB" sz="1400" dirty="0">
                <a:solidFill>
                  <a:srgbClr val="1A3F5A"/>
                </a:solidFill>
                <a:latin typeface="+mj-lt"/>
                <a:ea typeface="+mj-ea"/>
                <a:cs typeface="+mj-cs"/>
              </a:rPr>
              <a:t> saves the return on the Drafts tab of your reports screen.</a:t>
            </a:r>
          </a:p>
          <a:p>
            <a:pPr marL="342900" indent="-342900" algn="l">
              <a:buFont typeface="Wingdings" panose="05000000000000000000" pitchFamily="2" charset="2"/>
              <a:buChar char="v"/>
            </a:pPr>
            <a:r>
              <a:rPr lang="en-GB" sz="1400" dirty="0">
                <a:solidFill>
                  <a:srgbClr val="1A3F5A"/>
                </a:solidFill>
                <a:latin typeface="+mj-lt"/>
                <a:ea typeface="+mj-ea"/>
                <a:cs typeface="+mj-cs"/>
              </a:rPr>
              <a:t>(Optional) Click File VAT Now if you are ready to file your VAT return.</a:t>
            </a:r>
          </a:p>
          <a:p>
            <a:pPr marL="342900" indent="-342900" algn="l">
              <a:buFont typeface="Wingdings" panose="05000000000000000000" pitchFamily="2" charset="2"/>
              <a:buChar char="v"/>
            </a:pPr>
            <a:endParaRPr lang="en-GB" sz="1400" dirty="0">
              <a:solidFill>
                <a:srgbClr val="1A3F5A"/>
              </a:solidFill>
              <a:latin typeface="+mj-lt"/>
              <a:ea typeface="+mj-ea"/>
              <a:cs typeface="+mj-cs"/>
            </a:endParaRPr>
          </a:p>
          <a:p>
            <a:pPr marL="342900" indent="-342900" algn="l">
              <a:buFont typeface="Wingdings" panose="05000000000000000000" pitchFamily="2" charset="2"/>
              <a:buChar char="v"/>
            </a:pPr>
            <a:endParaRPr lang="en-GB" sz="1400" dirty="0">
              <a:solidFill>
                <a:srgbClr val="1A3F5A"/>
              </a:solidFill>
              <a:latin typeface="+mj-lt"/>
              <a:ea typeface="+mj-ea"/>
              <a:cs typeface="+mj-cs"/>
            </a:endParaRPr>
          </a:p>
        </p:txBody>
      </p:sp>
    </p:spTree>
    <p:extLst>
      <p:ext uri="{BB962C8B-B14F-4D97-AF65-F5344CB8AC3E}">
        <p14:creationId xmlns:p14="http://schemas.microsoft.com/office/powerpoint/2010/main" val="2091374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7246" y="582431"/>
            <a:ext cx="9144000" cy="218757"/>
          </a:xfrm>
        </p:spPr>
        <p:txBody>
          <a:bodyPr>
            <a:normAutofit fontScale="90000"/>
          </a:bodyPr>
          <a:lstStyle/>
          <a:p>
            <a:pPr algn="l"/>
            <a:r>
              <a:rPr lang="en-GB" sz="1600" b="1" dirty="0">
                <a:solidFill>
                  <a:srgbClr val="1A3F5A"/>
                </a:solidFill>
                <a:latin typeface="+mj-lt"/>
                <a:ea typeface="+mj-ea"/>
                <a:cs typeface="+mj-cs"/>
              </a:rPr>
              <a:t>Box 7: The total value of purchases and all other inputs excluding any VAT</a:t>
            </a:r>
            <a:endParaRPr lang="en-GB" sz="1600" b="1" dirty="0">
              <a:solidFill>
                <a:srgbClr val="1A3F5A"/>
              </a:solidFill>
            </a:endParaRPr>
          </a:p>
        </p:txBody>
      </p:sp>
      <p:sp>
        <p:nvSpPr>
          <p:cNvPr id="3" name="Subtitle 2"/>
          <p:cNvSpPr>
            <a:spLocks noGrp="1"/>
          </p:cNvSpPr>
          <p:nvPr>
            <p:ph type="subTitle" idx="1"/>
          </p:nvPr>
        </p:nvSpPr>
        <p:spPr>
          <a:xfrm>
            <a:off x="1367246" y="1027610"/>
            <a:ext cx="9144000" cy="6897190"/>
          </a:xfrm>
        </p:spPr>
        <p:txBody>
          <a:bodyPr>
            <a:noAutofit/>
          </a:bodyPr>
          <a:lstStyle/>
          <a:p>
            <a:pPr algn="l"/>
            <a:r>
              <a:rPr lang="en-GB" sz="1200" b="1" dirty="0">
                <a:solidFill>
                  <a:srgbClr val="1A3F5A"/>
                </a:solidFill>
                <a:latin typeface="+mj-lt"/>
                <a:ea typeface="+mj-ea"/>
                <a:cs typeface="+mj-cs"/>
              </a:rPr>
              <a:t>Please use 'NO VAT' when recording the following in </a:t>
            </a:r>
            <a:r>
              <a:rPr lang="en-GB" sz="1200" b="1" dirty="0" err="1">
                <a:solidFill>
                  <a:srgbClr val="1A3F5A"/>
                </a:solidFill>
                <a:latin typeface="+mj-lt"/>
                <a:ea typeface="+mj-ea"/>
                <a:cs typeface="+mj-cs"/>
              </a:rPr>
              <a:t>Xero</a:t>
            </a:r>
            <a:r>
              <a:rPr lang="en-GB" sz="1200" b="1" dirty="0">
                <a:solidFill>
                  <a:srgbClr val="1A3F5A"/>
                </a:solidFill>
                <a:latin typeface="+mj-lt"/>
                <a:ea typeface="+mj-ea"/>
                <a:cs typeface="+mj-cs"/>
              </a:rPr>
              <a:t> accounting software:</a:t>
            </a:r>
            <a:r>
              <a:rPr lang="en-GB" sz="1200" dirty="0">
                <a:solidFill>
                  <a:srgbClr val="1A3F5A"/>
                </a:solidFill>
                <a:latin typeface="+mj-lt"/>
                <a:ea typeface="+mj-ea"/>
                <a:cs typeface="+mj-cs"/>
              </a:rPr>
              <a:t>	</a:t>
            </a:r>
          </a:p>
          <a:p>
            <a:pPr marL="342900" indent="-342900" algn="l">
              <a:buFont typeface="Wingdings" panose="05000000000000000000" pitchFamily="2" charset="2"/>
              <a:buChar char="v"/>
            </a:pPr>
            <a:r>
              <a:rPr lang="en-GB" sz="1200" dirty="0">
                <a:solidFill>
                  <a:srgbClr val="1A3F5A"/>
                </a:solidFill>
                <a:latin typeface="+mj-lt"/>
                <a:ea typeface="+mj-ea"/>
                <a:cs typeface="+mj-cs"/>
              </a:rPr>
              <a:t>Wages and salaries.</a:t>
            </a:r>
          </a:p>
          <a:p>
            <a:pPr marL="342900" indent="-342900" algn="l">
              <a:buFont typeface="Wingdings" panose="05000000000000000000" pitchFamily="2" charset="2"/>
              <a:buChar char="v"/>
            </a:pPr>
            <a:r>
              <a:rPr lang="en-GB" sz="1200" dirty="0">
                <a:solidFill>
                  <a:srgbClr val="1A3F5A"/>
                </a:solidFill>
                <a:latin typeface="+mj-lt"/>
                <a:ea typeface="+mj-ea"/>
                <a:cs typeface="+mj-cs"/>
              </a:rPr>
              <a:t>PAYE and National Insurance contributions.</a:t>
            </a:r>
          </a:p>
          <a:p>
            <a:pPr marL="342900" indent="-342900" algn="l">
              <a:buFont typeface="Wingdings" panose="05000000000000000000" pitchFamily="2" charset="2"/>
              <a:buChar char="v"/>
            </a:pPr>
            <a:r>
              <a:rPr lang="en-GB" sz="1200" dirty="0">
                <a:solidFill>
                  <a:srgbClr val="1A3F5A"/>
                </a:solidFill>
                <a:latin typeface="+mj-lt"/>
                <a:ea typeface="+mj-ea"/>
                <a:cs typeface="+mj-cs"/>
              </a:rPr>
              <a:t>Money taken out of the business by you.</a:t>
            </a:r>
          </a:p>
          <a:p>
            <a:pPr marL="342900" indent="-342900" algn="l">
              <a:buFont typeface="Wingdings" panose="05000000000000000000" pitchFamily="2" charset="2"/>
              <a:buChar char="v"/>
            </a:pPr>
            <a:r>
              <a:rPr lang="en-GB" sz="1200" dirty="0">
                <a:solidFill>
                  <a:srgbClr val="1A3F5A"/>
                </a:solidFill>
                <a:latin typeface="+mj-lt"/>
                <a:ea typeface="+mj-ea"/>
                <a:cs typeface="+mj-cs"/>
              </a:rPr>
              <a:t>Loans, dividends and gifts of money.</a:t>
            </a:r>
          </a:p>
          <a:p>
            <a:pPr marL="342900" indent="-342900" algn="l">
              <a:buFont typeface="Wingdings" panose="05000000000000000000" pitchFamily="2" charset="2"/>
              <a:buChar char="v"/>
            </a:pPr>
            <a:r>
              <a:rPr lang="en-GB" sz="1200" dirty="0">
                <a:solidFill>
                  <a:srgbClr val="1A3F5A"/>
                </a:solidFill>
                <a:latin typeface="+mj-lt"/>
                <a:ea typeface="+mj-ea"/>
                <a:cs typeface="+mj-cs"/>
              </a:rPr>
              <a:t>Insurance claims</a:t>
            </a:r>
          </a:p>
          <a:p>
            <a:pPr marL="342900" indent="-342900" algn="l">
              <a:buFont typeface="Wingdings" panose="05000000000000000000" pitchFamily="2" charset="2"/>
              <a:buChar char="v"/>
            </a:pPr>
            <a:r>
              <a:rPr lang="en-GB" sz="1200" dirty="0">
                <a:solidFill>
                  <a:srgbClr val="1A3F5A"/>
                </a:solidFill>
                <a:latin typeface="+mj-lt"/>
                <a:ea typeface="+mj-ea"/>
                <a:cs typeface="+mj-cs"/>
              </a:rPr>
              <a:t>Business rates</a:t>
            </a:r>
            <a:endParaRPr lang="en-GB" sz="900" dirty="0">
              <a:solidFill>
                <a:srgbClr val="1A3F5A"/>
              </a:solidFill>
              <a:latin typeface="+mj-lt"/>
              <a:ea typeface="+mj-ea"/>
              <a:cs typeface="+mj-cs"/>
            </a:endParaRPr>
          </a:p>
          <a:p>
            <a:pPr algn="l"/>
            <a:r>
              <a:rPr lang="en-GB" sz="1200" b="1" dirty="0">
                <a:solidFill>
                  <a:srgbClr val="1A3F5A"/>
                </a:solidFill>
                <a:latin typeface="+mj-lt"/>
                <a:ea typeface="+mj-ea"/>
                <a:cs typeface="+mj-cs"/>
              </a:rPr>
              <a:t>Please use ‘EXEMPT EXPENSES’ when recording the following in Xero accounting software:</a:t>
            </a:r>
            <a:r>
              <a:rPr lang="en-GB" sz="1200" dirty="0">
                <a:solidFill>
                  <a:srgbClr val="1A3F5A"/>
                </a:solidFill>
                <a:latin typeface="+mj-lt"/>
                <a:ea typeface="+mj-ea"/>
                <a:cs typeface="+mj-cs"/>
              </a:rPr>
              <a:t>	</a:t>
            </a:r>
          </a:p>
          <a:p>
            <a:pPr marL="342900" indent="-342900" algn="l">
              <a:buFont typeface="Wingdings" panose="05000000000000000000" pitchFamily="2" charset="2"/>
              <a:buChar char="v"/>
            </a:pPr>
            <a:r>
              <a:rPr lang="en-GB" sz="1200" dirty="0">
                <a:solidFill>
                  <a:srgbClr val="1A3F5A"/>
                </a:solidFill>
                <a:latin typeface="+mj-lt"/>
                <a:ea typeface="+mj-ea"/>
                <a:cs typeface="+mj-cs"/>
              </a:rPr>
              <a:t>Insurance.</a:t>
            </a:r>
          </a:p>
          <a:p>
            <a:pPr marL="342900" indent="-342900" algn="l">
              <a:buFont typeface="Wingdings" panose="05000000000000000000" pitchFamily="2" charset="2"/>
              <a:buChar char="v"/>
            </a:pPr>
            <a:r>
              <a:rPr lang="en-GB" sz="1200" dirty="0">
                <a:solidFill>
                  <a:srgbClr val="1A3F5A"/>
                </a:solidFill>
                <a:latin typeface="+mj-lt"/>
                <a:ea typeface="+mj-ea"/>
                <a:cs typeface="+mj-cs"/>
              </a:rPr>
              <a:t>Postage stamps or services.</a:t>
            </a:r>
          </a:p>
          <a:p>
            <a:pPr marL="342900" indent="-342900" algn="l">
              <a:buFont typeface="Wingdings" panose="05000000000000000000" pitchFamily="2" charset="2"/>
              <a:buChar char="v"/>
            </a:pPr>
            <a:r>
              <a:rPr lang="en-GB" sz="1200" dirty="0">
                <a:solidFill>
                  <a:srgbClr val="1A3F5A"/>
                </a:solidFill>
                <a:latin typeface="+mj-lt"/>
                <a:ea typeface="+mj-ea"/>
                <a:cs typeface="+mj-cs"/>
              </a:rPr>
              <a:t>Education and some training. </a:t>
            </a:r>
          </a:p>
          <a:p>
            <a:pPr marL="342900" indent="-342900" algn="l">
              <a:buFont typeface="Wingdings" panose="05000000000000000000" pitchFamily="2" charset="2"/>
              <a:buChar char="v"/>
            </a:pPr>
            <a:r>
              <a:rPr lang="en-GB" sz="1200" dirty="0">
                <a:solidFill>
                  <a:srgbClr val="1A3F5A"/>
                </a:solidFill>
                <a:latin typeface="+mj-lt"/>
                <a:ea typeface="+mj-ea"/>
                <a:cs typeface="+mj-cs"/>
              </a:rPr>
              <a:t>Bank charges.</a:t>
            </a:r>
          </a:p>
          <a:p>
            <a:pPr algn="l"/>
            <a:r>
              <a:rPr lang="en-GB" sz="1200" b="1" dirty="0">
                <a:solidFill>
                  <a:srgbClr val="1A3F5A"/>
                </a:solidFill>
                <a:latin typeface="+mj-lt"/>
                <a:ea typeface="+mj-ea"/>
                <a:cs typeface="+mj-cs"/>
              </a:rPr>
              <a:t>Zero rated goods and services (0%):</a:t>
            </a:r>
            <a:r>
              <a:rPr lang="en-GB" sz="1200" dirty="0">
                <a:solidFill>
                  <a:srgbClr val="1A3F5A"/>
                </a:solidFill>
                <a:latin typeface="+mj-lt"/>
                <a:ea typeface="+mj-ea"/>
                <a:cs typeface="+mj-cs"/>
              </a:rPr>
              <a:t>	</a:t>
            </a:r>
          </a:p>
          <a:p>
            <a:pPr marL="342900" indent="-342900" algn="l">
              <a:buFont typeface="Wingdings" panose="05000000000000000000" pitchFamily="2" charset="2"/>
              <a:buChar char="v"/>
            </a:pPr>
            <a:r>
              <a:rPr lang="en-GB" sz="1200" dirty="0">
                <a:solidFill>
                  <a:srgbClr val="1A3F5A"/>
                </a:solidFill>
                <a:latin typeface="+mj-lt"/>
                <a:ea typeface="+mj-ea"/>
                <a:cs typeface="+mj-cs"/>
              </a:rPr>
              <a:t>Most foods.	</a:t>
            </a:r>
          </a:p>
          <a:p>
            <a:pPr marL="342900" indent="-342900" algn="l">
              <a:buFont typeface="Wingdings" panose="05000000000000000000" pitchFamily="2" charset="2"/>
              <a:buChar char="v"/>
            </a:pPr>
            <a:r>
              <a:rPr lang="en-GB" sz="1200" dirty="0">
                <a:solidFill>
                  <a:srgbClr val="1A3F5A"/>
                </a:solidFill>
                <a:latin typeface="+mj-lt"/>
                <a:ea typeface="+mj-ea"/>
                <a:cs typeface="+mj-cs"/>
              </a:rPr>
              <a:t>Children's clothing.</a:t>
            </a:r>
          </a:p>
          <a:p>
            <a:pPr marL="342900" indent="-342900" algn="l">
              <a:buFont typeface="Wingdings" panose="05000000000000000000" pitchFamily="2" charset="2"/>
              <a:buChar char="v"/>
            </a:pPr>
            <a:r>
              <a:rPr lang="en-GB" sz="1200" dirty="0">
                <a:solidFill>
                  <a:srgbClr val="1A3F5A"/>
                </a:solidFill>
                <a:latin typeface="+mj-lt"/>
                <a:ea typeface="+mj-ea"/>
                <a:cs typeface="+mj-cs"/>
              </a:rPr>
              <a:t>Books, newspapers.</a:t>
            </a:r>
          </a:p>
          <a:p>
            <a:pPr marL="342900" indent="-342900" algn="l">
              <a:buFont typeface="Wingdings" panose="05000000000000000000" pitchFamily="2" charset="2"/>
              <a:buChar char="v"/>
            </a:pPr>
            <a:r>
              <a:rPr lang="en-GB" sz="1200" dirty="0">
                <a:solidFill>
                  <a:srgbClr val="1A3F5A"/>
                </a:solidFill>
                <a:latin typeface="+mj-lt"/>
                <a:ea typeface="+mj-ea"/>
                <a:cs typeface="+mj-cs"/>
              </a:rPr>
              <a:t>Construction of new housing.</a:t>
            </a:r>
          </a:p>
          <a:p>
            <a:pPr marL="342900" indent="-342900" algn="l">
              <a:buFont typeface="Wingdings" panose="05000000000000000000" pitchFamily="2" charset="2"/>
              <a:buChar char="v"/>
            </a:pPr>
            <a:r>
              <a:rPr lang="en-GB" sz="1200" dirty="0">
                <a:solidFill>
                  <a:srgbClr val="1A3F5A"/>
                </a:solidFill>
                <a:latin typeface="+mj-lt"/>
                <a:ea typeface="+mj-ea"/>
                <a:cs typeface="+mj-cs"/>
              </a:rPr>
              <a:t>Passenger transport. </a:t>
            </a:r>
          </a:p>
          <a:p>
            <a:pPr marL="342900" indent="-342900" algn="l">
              <a:buFont typeface="Wingdings" panose="05000000000000000000" pitchFamily="2" charset="2"/>
              <a:buChar char="v"/>
            </a:pPr>
            <a:r>
              <a:rPr lang="en-GB" sz="1200" dirty="0">
                <a:solidFill>
                  <a:srgbClr val="1A3F5A"/>
                </a:solidFill>
                <a:latin typeface="+mj-lt"/>
                <a:ea typeface="+mj-ea"/>
                <a:cs typeface="+mj-cs"/>
              </a:rPr>
              <a:t>Medicines on prescription.</a:t>
            </a:r>
          </a:p>
          <a:p>
            <a:pPr marL="342900" indent="-342900" algn="l">
              <a:buFont typeface="Wingdings" panose="05000000000000000000" pitchFamily="2" charset="2"/>
              <a:buChar char="v"/>
            </a:pPr>
            <a:endParaRPr lang="en-GB" sz="1400" dirty="0">
              <a:solidFill>
                <a:srgbClr val="1A3F5A"/>
              </a:solidFill>
              <a:latin typeface="+mj-lt"/>
              <a:ea typeface="+mj-ea"/>
              <a:cs typeface="+mj-cs"/>
            </a:endParaRPr>
          </a:p>
          <a:p>
            <a:pPr marL="342900" indent="-342900" algn="l">
              <a:buFont typeface="Wingdings" panose="05000000000000000000" pitchFamily="2" charset="2"/>
              <a:buChar char="v"/>
            </a:pPr>
            <a:endParaRPr lang="en-GB" sz="1400" dirty="0">
              <a:solidFill>
                <a:srgbClr val="1A3F5A"/>
              </a:solidFill>
              <a:latin typeface="+mj-lt"/>
              <a:ea typeface="+mj-ea"/>
              <a:cs typeface="+mj-cs"/>
            </a:endParaRPr>
          </a:p>
        </p:txBody>
      </p:sp>
    </p:spTree>
    <p:extLst>
      <p:ext uri="{BB962C8B-B14F-4D97-AF65-F5344CB8AC3E}">
        <p14:creationId xmlns:p14="http://schemas.microsoft.com/office/powerpoint/2010/main" val="224313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7246" y="582431"/>
            <a:ext cx="9144000" cy="218757"/>
          </a:xfrm>
        </p:spPr>
        <p:txBody>
          <a:bodyPr>
            <a:normAutofit fontScale="90000"/>
          </a:bodyPr>
          <a:lstStyle/>
          <a:p>
            <a:pPr algn="l"/>
            <a:r>
              <a:rPr lang="en-GB" sz="1600" b="1" dirty="0">
                <a:solidFill>
                  <a:srgbClr val="1A3F5A"/>
                </a:solidFill>
                <a:latin typeface="+mj-lt"/>
                <a:ea typeface="+mj-ea"/>
                <a:cs typeface="+mj-cs"/>
              </a:rPr>
              <a:t>MTD</a:t>
            </a:r>
            <a:endParaRPr lang="en-GB" sz="1600" b="1" dirty="0">
              <a:solidFill>
                <a:srgbClr val="1A3F5A"/>
              </a:solidFill>
            </a:endParaRPr>
          </a:p>
        </p:txBody>
      </p:sp>
      <p:sp>
        <p:nvSpPr>
          <p:cNvPr id="3" name="Subtitle 2"/>
          <p:cNvSpPr>
            <a:spLocks noGrp="1"/>
          </p:cNvSpPr>
          <p:nvPr>
            <p:ph type="subTitle" idx="1"/>
          </p:nvPr>
        </p:nvSpPr>
        <p:spPr>
          <a:xfrm>
            <a:off x="1367246" y="1027610"/>
            <a:ext cx="9144000" cy="2438401"/>
          </a:xfrm>
        </p:spPr>
        <p:txBody>
          <a:bodyPr>
            <a:noAutofit/>
          </a:bodyPr>
          <a:lstStyle/>
          <a:p>
            <a:pPr marL="342900" indent="-342900" algn="l">
              <a:buFont typeface="Wingdings" panose="05000000000000000000" pitchFamily="2" charset="2"/>
              <a:buChar char="v"/>
            </a:pPr>
            <a:r>
              <a:rPr lang="en-GB" sz="1400" dirty="0">
                <a:solidFill>
                  <a:srgbClr val="1A3F5A"/>
                </a:solidFill>
                <a:latin typeface="+mj-lt"/>
                <a:ea typeface="+mj-ea"/>
                <a:cs typeface="+mj-cs"/>
              </a:rPr>
              <a:t>Applicable for VAT periods beginning on or after 1 April 2019.</a:t>
            </a:r>
          </a:p>
          <a:p>
            <a:pPr marL="342900" indent="-342900" algn="l">
              <a:buFont typeface="Wingdings" panose="05000000000000000000" pitchFamily="2" charset="2"/>
              <a:buChar char="v"/>
            </a:pPr>
            <a:endParaRPr lang="en-GB" sz="1400" dirty="0">
              <a:solidFill>
                <a:srgbClr val="1A3F5A"/>
              </a:solidFill>
              <a:latin typeface="+mj-lt"/>
              <a:ea typeface="+mj-ea"/>
              <a:cs typeface="+mj-cs"/>
            </a:endParaRPr>
          </a:p>
        </p:txBody>
      </p:sp>
    </p:spTree>
    <p:extLst>
      <p:ext uri="{BB962C8B-B14F-4D97-AF65-F5344CB8AC3E}">
        <p14:creationId xmlns:p14="http://schemas.microsoft.com/office/powerpoint/2010/main" val="1441520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6237"/>
            <a:ext cx="9144000" cy="645477"/>
          </a:xfrm>
        </p:spPr>
        <p:txBody>
          <a:bodyPr>
            <a:noAutofit/>
          </a:bodyPr>
          <a:lstStyle/>
          <a:p>
            <a:pPr algn="l"/>
            <a:r>
              <a:rPr lang="en-GB" sz="1600" b="1" dirty="0">
                <a:solidFill>
                  <a:srgbClr val="1A3F5A"/>
                </a:solidFill>
              </a:rPr>
              <a:t>Chart of Accounts</a:t>
            </a:r>
            <a:br>
              <a:rPr lang="en-GB" sz="1600" b="1" dirty="0">
                <a:solidFill>
                  <a:srgbClr val="1A3F5A"/>
                </a:solidFill>
              </a:rPr>
            </a:br>
            <a:br>
              <a:rPr lang="en-GB" sz="1600" b="1" dirty="0">
                <a:solidFill>
                  <a:srgbClr val="1A3F5A"/>
                </a:solidFill>
              </a:rPr>
            </a:br>
            <a:r>
              <a:rPr lang="en-GB" sz="1600" b="1" dirty="0">
                <a:solidFill>
                  <a:srgbClr val="1A3F5A"/>
                </a:solidFill>
              </a:rPr>
              <a:t>Create and edit individual accounts</a:t>
            </a:r>
          </a:p>
        </p:txBody>
      </p:sp>
      <p:sp>
        <p:nvSpPr>
          <p:cNvPr id="3" name="Subtitle 2"/>
          <p:cNvSpPr>
            <a:spLocks noGrp="1"/>
          </p:cNvSpPr>
          <p:nvPr>
            <p:ph type="subTitle" idx="1"/>
          </p:nvPr>
        </p:nvSpPr>
        <p:spPr>
          <a:xfrm>
            <a:off x="1524000" y="2116183"/>
            <a:ext cx="9144000" cy="4258491"/>
          </a:xfrm>
        </p:spPr>
        <p:txBody>
          <a:bodyPr>
            <a:noAutofit/>
          </a:bodyPr>
          <a:lstStyle/>
          <a:p>
            <a:pPr algn="l"/>
            <a:r>
              <a:rPr lang="en-GB" sz="1400" b="1" dirty="0">
                <a:solidFill>
                  <a:srgbClr val="1A3F5A"/>
                </a:solidFill>
                <a:latin typeface="+mj-lt"/>
                <a:ea typeface="+mj-ea"/>
                <a:cs typeface="+mj-cs"/>
              </a:rPr>
              <a:t>What is the Chart of Accounts?</a:t>
            </a:r>
          </a:p>
          <a:p>
            <a:pPr algn="l"/>
            <a:r>
              <a:rPr lang="en-GB" sz="1400" dirty="0">
                <a:solidFill>
                  <a:srgbClr val="1A3F5A"/>
                </a:solidFill>
                <a:latin typeface="+mj-lt"/>
                <a:ea typeface="+mj-ea"/>
                <a:cs typeface="+mj-cs"/>
              </a:rPr>
              <a:t>The Chart of Accounts is a listing of every category into which your organization can sort accounting transactions.</a:t>
            </a:r>
          </a:p>
          <a:p>
            <a:pPr algn="l"/>
            <a:endParaRPr lang="en-GB" sz="1400" dirty="0">
              <a:solidFill>
                <a:srgbClr val="1A3F5A"/>
              </a:solidFill>
              <a:latin typeface="+mj-lt"/>
              <a:ea typeface="+mj-ea"/>
              <a:cs typeface="+mj-cs"/>
            </a:endParaRPr>
          </a:p>
          <a:p>
            <a:pPr algn="l"/>
            <a:r>
              <a:rPr lang="en-GB" sz="1400" b="1" dirty="0">
                <a:solidFill>
                  <a:srgbClr val="1A3F5A"/>
                </a:solidFill>
                <a:latin typeface="+mj-lt"/>
                <a:ea typeface="+mj-ea"/>
                <a:cs typeface="+mj-cs"/>
              </a:rPr>
              <a:t>Why is the Chart of Accounts important?</a:t>
            </a:r>
          </a:p>
          <a:p>
            <a:pPr algn="l"/>
            <a:r>
              <a:rPr lang="en-GB" sz="1400" dirty="0">
                <a:solidFill>
                  <a:srgbClr val="1A3F5A"/>
                </a:solidFill>
                <a:latin typeface="+mj-lt"/>
                <a:ea typeface="+mj-ea"/>
                <a:cs typeface="+mj-cs"/>
              </a:rPr>
              <a:t>The accounts on your Chart of Accounts are grouped by type (Assets, Liabilities, Equity, Revenue, Expenses). These types determine which accounts show up on financial reports, such as the Balance Sheet and Income Statement (Profit &amp; Loss).</a:t>
            </a:r>
          </a:p>
          <a:p>
            <a:pPr algn="l"/>
            <a:endParaRPr lang="en-GB" sz="1400" dirty="0">
              <a:solidFill>
                <a:srgbClr val="1A3F5A"/>
              </a:solidFill>
              <a:latin typeface="+mj-lt"/>
              <a:ea typeface="+mj-ea"/>
              <a:cs typeface="+mj-cs"/>
            </a:endParaRPr>
          </a:p>
          <a:p>
            <a:pPr algn="l"/>
            <a:r>
              <a:rPr lang="en-GB" sz="1400" b="1" dirty="0">
                <a:solidFill>
                  <a:srgbClr val="1A3F5A"/>
                </a:solidFill>
                <a:latin typeface="+mj-lt"/>
                <a:ea typeface="+mj-ea"/>
                <a:cs typeface="+mj-cs"/>
              </a:rPr>
              <a:t>Where do you set up your Chart of Accounts? </a:t>
            </a:r>
          </a:p>
          <a:p>
            <a:pPr marL="285750" indent="-285750" algn="l">
              <a:buFont typeface="Wingdings" panose="05000000000000000000" pitchFamily="2" charset="2"/>
              <a:buChar char="v"/>
            </a:pPr>
            <a:r>
              <a:rPr lang="en-GB" sz="1400" dirty="0">
                <a:solidFill>
                  <a:srgbClr val="1A3F5A"/>
                </a:solidFill>
                <a:latin typeface="+mj-lt"/>
                <a:ea typeface="+mj-ea"/>
                <a:cs typeface="+mj-cs"/>
              </a:rPr>
              <a:t>From the Dashboard, click the Accounting tab, then Advanced, then Chart of Accounts.</a:t>
            </a:r>
          </a:p>
          <a:p>
            <a:pPr marL="285750" indent="-285750" algn="l">
              <a:buFont typeface="Wingdings" panose="05000000000000000000" pitchFamily="2" charset="2"/>
              <a:buChar char="v"/>
            </a:pPr>
            <a:r>
              <a:rPr lang="en-GB" sz="1400" dirty="0">
                <a:solidFill>
                  <a:srgbClr val="1A3F5A"/>
                </a:solidFill>
                <a:latin typeface="+mj-lt"/>
                <a:ea typeface="+mj-ea"/>
                <a:cs typeface="+mj-cs"/>
              </a:rPr>
              <a:t>On the Chart of Accounts screen, you can view, modify and add accounts.</a:t>
            </a: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p:txBody>
      </p:sp>
    </p:spTree>
    <p:extLst>
      <p:ext uri="{BB962C8B-B14F-4D97-AF65-F5344CB8AC3E}">
        <p14:creationId xmlns:p14="http://schemas.microsoft.com/office/powerpoint/2010/main" val="30746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6237"/>
            <a:ext cx="9144000" cy="645477"/>
          </a:xfrm>
        </p:spPr>
        <p:txBody>
          <a:bodyPr>
            <a:normAutofit/>
          </a:bodyPr>
          <a:lstStyle/>
          <a:p>
            <a:pPr algn="l"/>
            <a:r>
              <a:rPr lang="en-GB" sz="1600" b="1" dirty="0">
                <a:solidFill>
                  <a:srgbClr val="1A3F5A"/>
                </a:solidFill>
              </a:rPr>
              <a:t>Add a bank account or credit card account</a:t>
            </a:r>
          </a:p>
        </p:txBody>
      </p:sp>
      <p:sp>
        <p:nvSpPr>
          <p:cNvPr id="3" name="Subtitle 2"/>
          <p:cNvSpPr>
            <a:spLocks noGrp="1"/>
          </p:cNvSpPr>
          <p:nvPr>
            <p:ph type="subTitle" idx="1"/>
          </p:nvPr>
        </p:nvSpPr>
        <p:spPr>
          <a:xfrm>
            <a:off x="1524000" y="2116183"/>
            <a:ext cx="9144000" cy="4258491"/>
          </a:xfrm>
        </p:spPr>
        <p:txBody>
          <a:bodyPr>
            <a:noAutofit/>
          </a:bodyPr>
          <a:lstStyle/>
          <a:p>
            <a:pPr algn="l"/>
            <a:r>
              <a:rPr lang="en-GB" sz="1400" b="1" dirty="0">
                <a:solidFill>
                  <a:srgbClr val="1A3F5A"/>
                </a:solidFill>
                <a:latin typeface="+mj-lt"/>
                <a:ea typeface="+mj-ea"/>
                <a:cs typeface="+mj-cs"/>
              </a:rPr>
              <a:t>To add a bank or credit card account:</a:t>
            </a:r>
          </a:p>
          <a:p>
            <a:pPr marL="285750" indent="-285750" algn="l">
              <a:buFont typeface="Wingdings" panose="05000000000000000000" pitchFamily="2" charset="2"/>
              <a:buChar char="v"/>
            </a:pPr>
            <a:r>
              <a:rPr lang="en-GB" sz="1400" dirty="0">
                <a:solidFill>
                  <a:srgbClr val="1A3F5A"/>
                </a:solidFill>
                <a:latin typeface="+mj-lt"/>
                <a:ea typeface="+mj-ea"/>
                <a:cs typeface="+mj-cs"/>
              </a:rPr>
              <a:t>In the Accounting menu, select Bank Accounts.</a:t>
            </a:r>
          </a:p>
          <a:p>
            <a:pPr marL="285750" indent="-285750" algn="l">
              <a:buFont typeface="Wingdings" panose="05000000000000000000" pitchFamily="2" charset="2"/>
              <a:buChar char="v"/>
            </a:pPr>
            <a:r>
              <a:rPr lang="en-GB" sz="1400" dirty="0">
                <a:solidFill>
                  <a:srgbClr val="1A3F5A"/>
                </a:solidFill>
                <a:latin typeface="+mj-lt"/>
                <a:ea typeface="+mj-ea"/>
                <a:cs typeface="+mj-cs"/>
              </a:rPr>
              <a:t>Click Add Bank Account.</a:t>
            </a:r>
          </a:p>
          <a:p>
            <a:pPr marL="285750" indent="-285750" algn="l">
              <a:buFont typeface="Wingdings" panose="05000000000000000000" pitchFamily="2" charset="2"/>
              <a:buChar char="v"/>
            </a:pPr>
            <a:r>
              <a:rPr lang="en-GB" sz="1400" dirty="0">
                <a:solidFill>
                  <a:srgbClr val="1A3F5A"/>
                </a:solidFill>
                <a:latin typeface="+mj-lt"/>
                <a:ea typeface="+mj-ea"/>
                <a:cs typeface="+mj-cs"/>
              </a:rPr>
              <a:t>Start typing your bank's name.</a:t>
            </a:r>
          </a:p>
          <a:p>
            <a:pPr marL="285750" indent="-285750" algn="l">
              <a:buFont typeface="Wingdings" panose="05000000000000000000" pitchFamily="2" charset="2"/>
              <a:buChar char="v"/>
            </a:pPr>
            <a:r>
              <a:rPr lang="en-GB" sz="1400" dirty="0">
                <a:solidFill>
                  <a:srgbClr val="1A3F5A"/>
                </a:solidFill>
                <a:latin typeface="+mj-lt"/>
                <a:ea typeface="+mj-ea"/>
                <a:cs typeface="+mj-cs"/>
              </a:rPr>
              <a:t>Enter your account number and follow the instructions.</a:t>
            </a:r>
          </a:p>
          <a:p>
            <a:pPr algn="l"/>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p:txBody>
      </p:sp>
    </p:spTree>
    <p:extLst>
      <p:ext uri="{BB962C8B-B14F-4D97-AF65-F5344CB8AC3E}">
        <p14:creationId xmlns:p14="http://schemas.microsoft.com/office/powerpoint/2010/main" val="242771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6237"/>
            <a:ext cx="9144000" cy="645477"/>
          </a:xfrm>
        </p:spPr>
        <p:txBody>
          <a:bodyPr>
            <a:normAutofit/>
          </a:bodyPr>
          <a:lstStyle/>
          <a:p>
            <a:pPr algn="l"/>
            <a:r>
              <a:rPr lang="en-GB" sz="1600" b="1" dirty="0">
                <a:solidFill>
                  <a:srgbClr val="1A3F5A"/>
                </a:solidFill>
              </a:rPr>
              <a:t>Contacts in Xero</a:t>
            </a:r>
          </a:p>
        </p:txBody>
      </p:sp>
      <p:sp>
        <p:nvSpPr>
          <p:cNvPr id="3" name="Subtitle 2"/>
          <p:cNvSpPr>
            <a:spLocks noGrp="1"/>
          </p:cNvSpPr>
          <p:nvPr>
            <p:ph type="subTitle" idx="1"/>
          </p:nvPr>
        </p:nvSpPr>
        <p:spPr>
          <a:xfrm>
            <a:off x="1524000" y="1993393"/>
            <a:ext cx="9144000" cy="4381282"/>
          </a:xfrm>
        </p:spPr>
        <p:txBody>
          <a:bodyPr>
            <a:noAutofit/>
          </a:bodyPr>
          <a:lstStyle/>
          <a:p>
            <a:pPr algn="l"/>
            <a:r>
              <a:rPr lang="en-GB" sz="1400" dirty="0">
                <a:solidFill>
                  <a:srgbClr val="1A3F5A"/>
                </a:solidFill>
                <a:latin typeface="+mj-lt"/>
                <a:ea typeface="+mj-ea"/>
                <a:cs typeface="+mj-cs"/>
              </a:rPr>
              <a:t>The Contacts dashboard lets you see your contacts in a single list. Each entry in the list gives you an overview of the contact, including the contact’s name, email address and telephone number, or both, and account balances.</a:t>
            </a:r>
          </a:p>
          <a:p>
            <a:pPr algn="l"/>
            <a:r>
              <a:rPr lang="en-GB" sz="1400" dirty="0">
                <a:solidFill>
                  <a:srgbClr val="1A3F5A"/>
                </a:solidFill>
                <a:latin typeface="+mj-lt"/>
                <a:ea typeface="+mj-ea"/>
                <a:cs typeface="+mj-cs"/>
              </a:rPr>
              <a:t>Contacts are automatically classified as customers or suppliers once you've entered an invoice, bill or credit note transaction for them.</a:t>
            </a:r>
          </a:p>
          <a:p>
            <a:pPr algn="l"/>
            <a:r>
              <a:rPr lang="en-GB" sz="1400" dirty="0">
                <a:solidFill>
                  <a:srgbClr val="1A3F5A"/>
                </a:solidFill>
                <a:latin typeface="+mj-lt"/>
              </a:rPr>
              <a:t>Keep your contacts' details up to date.</a:t>
            </a:r>
          </a:p>
          <a:p>
            <a:pPr algn="l"/>
            <a:endParaRPr lang="en-GB" sz="1400" dirty="0">
              <a:solidFill>
                <a:srgbClr val="1A3F5A"/>
              </a:solidFill>
              <a:latin typeface="+mj-lt"/>
            </a:endParaRPr>
          </a:p>
          <a:p>
            <a:pPr algn="l"/>
            <a:r>
              <a:rPr lang="en-GB" sz="1400" dirty="0">
                <a:solidFill>
                  <a:srgbClr val="1A3F5A"/>
                </a:solidFill>
              </a:rPr>
              <a:t>To edit a contact:</a:t>
            </a:r>
          </a:p>
          <a:p>
            <a:pPr marL="285750" indent="-285750" algn="l">
              <a:buFont typeface="Wingdings" panose="05000000000000000000" pitchFamily="2" charset="2"/>
              <a:buChar char="v"/>
            </a:pPr>
            <a:r>
              <a:rPr lang="en-GB" sz="1400" dirty="0">
                <a:solidFill>
                  <a:srgbClr val="1A3F5A"/>
                </a:solidFill>
              </a:rPr>
              <a:t>In the Contacts menu, select All contacts.</a:t>
            </a:r>
          </a:p>
          <a:p>
            <a:pPr marL="285750" indent="-285750" algn="l">
              <a:buFont typeface="Wingdings" panose="05000000000000000000" pitchFamily="2" charset="2"/>
              <a:buChar char="v"/>
            </a:pPr>
            <a:r>
              <a:rPr lang="en-GB" sz="1400" dirty="0">
                <a:solidFill>
                  <a:srgbClr val="1A3F5A"/>
                </a:solidFill>
              </a:rPr>
              <a:t>Click the name of the contact you want to edit.</a:t>
            </a:r>
          </a:p>
          <a:p>
            <a:pPr marL="285750" indent="-285750" algn="l">
              <a:buFont typeface="Wingdings" panose="05000000000000000000" pitchFamily="2" charset="2"/>
              <a:buChar char="v"/>
            </a:pPr>
            <a:r>
              <a:rPr lang="en-GB" sz="1400" dirty="0">
                <a:solidFill>
                  <a:srgbClr val="1A3F5A"/>
                </a:solidFill>
              </a:rPr>
              <a:t>Click Edit and enter your information in the contact fields.</a:t>
            </a:r>
          </a:p>
          <a:p>
            <a:pPr marL="285750" indent="-285750" algn="l">
              <a:buFont typeface="Wingdings" panose="05000000000000000000" pitchFamily="2" charset="2"/>
              <a:buChar char="v"/>
            </a:pPr>
            <a:r>
              <a:rPr lang="en-GB" sz="1400" dirty="0">
                <a:solidFill>
                  <a:srgbClr val="1A3F5A"/>
                </a:solidFill>
              </a:rPr>
              <a:t>Click Save.</a:t>
            </a:r>
          </a:p>
          <a:p>
            <a:pPr marL="285750" indent="-285750" algn="l">
              <a:buFont typeface="Wingdings" panose="05000000000000000000" pitchFamily="2" charset="2"/>
              <a:buChar char="v"/>
            </a:pPr>
            <a:endParaRPr lang="en-GB" sz="1400" dirty="0">
              <a:solidFill>
                <a:srgbClr val="1A3F5A"/>
              </a:solidFill>
            </a:endParaRPr>
          </a:p>
          <a:p>
            <a:pPr algn="l"/>
            <a:r>
              <a:rPr lang="en-GB" sz="1400" dirty="0">
                <a:solidFill>
                  <a:srgbClr val="1A3F5A"/>
                </a:solidFill>
                <a:latin typeface="+mj-lt"/>
              </a:rPr>
              <a:t>Contacts can only have one postal and one street address saved. When editing the address on a transaction, it'll also update the address saved against the contacts details.</a:t>
            </a:r>
          </a:p>
          <a:p>
            <a:pPr algn="l"/>
            <a:endParaRPr lang="en-GB" sz="1400" dirty="0">
              <a:solidFill>
                <a:srgbClr val="1A3F5A"/>
              </a:solidFill>
              <a:latin typeface="+mj-lt"/>
            </a:endParaRPr>
          </a:p>
          <a:p>
            <a:pPr algn="l"/>
            <a:endParaRPr lang="en-GB" sz="1400" dirty="0">
              <a:solidFill>
                <a:srgbClr val="1A3F5A"/>
              </a:solidFill>
              <a:latin typeface="+mj-lt"/>
              <a:ea typeface="+mj-ea"/>
              <a:cs typeface="+mj-cs"/>
            </a:endParaRPr>
          </a:p>
        </p:txBody>
      </p:sp>
    </p:spTree>
    <p:extLst>
      <p:ext uri="{BB962C8B-B14F-4D97-AF65-F5344CB8AC3E}">
        <p14:creationId xmlns:p14="http://schemas.microsoft.com/office/powerpoint/2010/main" val="1209076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6237"/>
            <a:ext cx="9144000" cy="645477"/>
          </a:xfrm>
        </p:spPr>
        <p:txBody>
          <a:bodyPr>
            <a:normAutofit/>
          </a:bodyPr>
          <a:lstStyle/>
          <a:p>
            <a:pPr algn="l"/>
            <a:r>
              <a:rPr lang="en-GB" sz="1600" b="1" dirty="0">
                <a:solidFill>
                  <a:srgbClr val="1A3F5A"/>
                </a:solidFill>
              </a:rPr>
              <a:t>Invoices and quotes</a:t>
            </a:r>
          </a:p>
        </p:txBody>
      </p:sp>
      <p:sp>
        <p:nvSpPr>
          <p:cNvPr id="3" name="Subtitle 2"/>
          <p:cNvSpPr>
            <a:spLocks noGrp="1"/>
          </p:cNvSpPr>
          <p:nvPr>
            <p:ph type="subTitle" idx="1"/>
          </p:nvPr>
        </p:nvSpPr>
        <p:spPr>
          <a:xfrm>
            <a:off x="1524000" y="2116183"/>
            <a:ext cx="9144000" cy="4258491"/>
          </a:xfrm>
        </p:spPr>
        <p:txBody>
          <a:bodyPr>
            <a:noAutofit/>
          </a:bodyPr>
          <a:lstStyle/>
          <a:p>
            <a:pPr algn="l"/>
            <a:endParaRPr lang="en-GB" sz="1400" dirty="0">
              <a:solidFill>
                <a:srgbClr val="1A3F5A"/>
              </a:solidFill>
              <a:latin typeface="+mj-lt"/>
              <a:ea typeface="+mj-ea"/>
              <a:cs typeface="+mj-cs"/>
            </a:endParaRPr>
          </a:p>
        </p:txBody>
      </p:sp>
    </p:spTree>
    <p:extLst>
      <p:ext uri="{BB962C8B-B14F-4D97-AF65-F5344CB8AC3E}">
        <p14:creationId xmlns:p14="http://schemas.microsoft.com/office/powerpoint/2010/main" val="2124014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6237"/>
            <a:ext cx="9144000" cy="645477"/>
          </a:xfrm>
        </p:spPr>
        <p:txBody>
          <a:bodyPr>
            <a:normAutofit/>
          </a:bodyPr>
          <a:lstStyle/>
          <a:p>
            <a:pPr algn="l"/>
            <a:r>
              <a:rPr lang="en-GB" sz="1600" b="1" dirty="0">
                <a:solidFill>
                  <a:srgbClr val="1A3F5A"/>
                </a:solidFill>
              </a:rPr>
              <a:t>Invoice settings</a:t>
            </a:r>
          </a:p>
        </p:txBody>
      </p:sp>
      <p:sp>
        <p:nvSpPr>
          <p:cNvPr id="3" name="Subtitle 2"/>
          <p:cNvSpPr>
            <a:spLocks noGrp="1"/>
          </p:cNvSpPr>
          <p:nvPr>
            <p:ph type="subTitle" idx="1"/>
          </p:nvPr>
        </p:nvSpPr>
        <p:spPr>
          <a:xfrm>
            <a:off x="1524000" y="1741715"/>
            <a:ext cx="9144000" cy="4937760"/>
          </a:xfrm>
        </p:spPr>
        <p:txBody>
          <a:bodyPr>
            <a:noAutofit/>
          </a:bodyPr>
          <a:lstStyle/>
          <a:p>
            <a:pPr algn="l"/>
            <a:r>
              <a:rPr lang="en-GB" sz="1400" b="1" dirty="0">
                <a:solidFill>
                  <a:srgbClr val="1A3F5A"/>
                </a:solidFill>
                <a:latin typeface="+mj-lt"/>
                <a:ea typeface="+mj-ea"/>
                <a:cs typeface="+mj-cs"/>
              </a:rPr>
              <a:t>What are Invoice Settings?</a:t>
            </a:r>
          </a:p>
          <a:p>
            <a:pPr algn="l"/>
            <a:r>
              <a:rPr lang="en-GB" sz="1400" dirty="0">
                <a:solidFill>
                  <a:srgbClr val="1A3F5A"/>
                </a:solidFill>
                <a:latin typeface="+mj-lt"/>
                <a:ea typeface="+mj-ea"/>
                <a:cs typeface="+mj-cs"/>
              </a:rPr>
              <a:t>Invoice settings in </a:t>
            </a:r>
            <a:r>
              <a:rPr lang="en-GB" sz="1400" dirty="0" err="1">
                <a:solidFill>
                  <a:srgbClr val="1A3F5A"/>
                </a:solidFill>
                <a:latin typeface="+mj-lt"/>
                <a:ea typeface="+mj-ea"/>
                <a:cs typeface="+mj-cs"/>
              </a:rPr>
              <a:t>Xero</a:t>
            </a:r>
            <a:r>
              <a:rPr lang="en-GB" sz="1400" dirty="0">
                <a:solidFill>
                  <a:srgbClr val="1A3F5A"/>
                </a:solidFill>
                <a:latin typeface="+mj-lt"/>
                <a:ea typeface="+mj-ea"/>
                <a:cs typeface="+mj-cs"/>
              </a:rPr>
              <a:t> are the settings that control which content is displayed on invoices, and the format of that content. Invoice settings are also where you create defaults for things like invoice numbers and due dates. And you can set up payment services (like Stripe or </a:t>
            </a:r>
            <a:r>
              <a:rPr lang="en-GB" sz="1400" dirty="0" err="1">
                <a:solidFill>
                  <a:srgbClr val="1A3F5A"/>
                </a:solidFill>
                <a:latin typeface="+mj-lt"/>
                <a:ea typeface="+mj-ea"/>
                <a:cs typeface="+mj-cs"/>
              </a:rPr>
              <a:t>BrainTree</a:t>
            </a:r>
            <a:r>
              <a:rPr lang="en-GB" sz="1400" dirty="0">
                <a:solidFill>
                  <a:srgbClr val="1A3F5A"/>
                </a:solidFill>
                <a:latin typeface="+mj-lt"/>
                <a:ea typeface="+mj-ea"/>
                <a:cs typeface="+mj-cs"/>
              </a:rPr>
              <a:t>) as well as creating automated reminder emails.</a:t>
            </a:r>
          </a:p>
          <a:p>
            <a:pPr algn="l"/>
            <a:endParaRPr lang="en-GB" sz="1400" dirty="0">
              <a:solidFill>
                <a:srgbClr val="1A3F5A"/>
              </a:solidFill>
              <a:latin typeface="+mj-lt"/>
              <a:ea typeface="+mj-ea"/>
              <a:cs typeface="+mj-cs"/>
            </a:endParaRPr>
          </a:p>
          <a:p>
            <a:pPr algn="l"/>
            <a:r>
              <a:rPr lang="en-GB" sz="1400" b="1" dirty="0">
                <a:solidFill>
                  <a:srgbClr val="1A3F5A"/>
                </a:solidFill>
                <a:latin typeface="+mj-lt"/>
                <a:ea typeface="+mj-ea"/>
                <a:cs typeface="+mj-cs"/>
              </a:rPr>
              <a:t>Where do you enter Invoice Settings?</a:t>
            </a:r>
          </a:p>
          <a:p>
            <a:pPr marL="285750" indent="-285750" algn="l">
              <a:buFont typeface="Wingdings" panose="05000000000000000000" pitchFamily="2" charset="2"/>
              <a:buChar char="v"/>
            </a:pPr>
            <a:r>
              <a:rPr lang="en-GB" sz="1400" dirty="0">
                <a:solidFill>
                  <a:srgbClr val="1A3F5A"/>
                </a:solidFill>
                <a:latin typeface="+mj-lt"/>
                <a:ea typeface="+mj-ea"/>
                <a:cs typeface="+mj-cs"/>
              </a:rPr>
              <a:t>From the Dashboard, click the Organization menu.</a:t>
            </a:r>
          </a:p>
          <a:p>
            <a:pPr algn="l"/>
            <a:endParaRPr lang="en-GB" sz="1400" dirty="0">
              <a:solidFill>
                <a:srgbClr val="1A3F5A"/>
              </a:solidFill>
              <a:latin typeface="+mj-lt"/>
              <a:ea typeface="+mj-ea"/>
              <a:cs typeface="+mj-cs"/>
            </a:endParaRPr>
          </a:p>
          <a:p>
            <a:pPr algn="l"/>
            <a:r>
              <a:rPr lang="en-GB" sz="1400" b="1" dirty="0">
                <a:solidFill>
                  <a:srgbClr val="1A3F5A"/>
                </a:solidFill>
                <a:latin typeface="+mj-lt"/>
                <a:ea typeface="+mj-ea"/>
                <a:cs typeface="+mj-cs"/>
              </a:rPr>
              <a:t>Setting up Default Settings</a:t>
            </a:r>
          </a:p>
          <a:p>
            <a:pPr algn="l"/>
            <a:r>
              <a:rPr lang="en-GB" sz="1400" dirty="0">
                <a:solidFill>
                  <a:srgbClr val="1A3F5A"/>
                </a:solidFill>
                <a:latin typeface="+mj-lt"/>
                <a:ea typeface="+mj-ea"/>
                <a:cs typeface="+mj-cs"/>
              </a:rPr>
              <a:t>Set default due dates, quote expiration dates, and invoice number sequencing in the Default Settings of </a:t>
            </a:r>
            <a:r>
              <a:rPr lang="en-GB" sz="1400" dirty="0" err="1">
                <a:solidFill>
                  <a:srgbClr val="1A3F5A"/>
                </a:solidFill>
                <a:latin typeface="+mj-lt"/>
                <a:ea typeface="+mj-ea"/>
                <a:cs typeface="+mj-cs"/>
              </a:rPr>
              <a:t>Xero</a:t>
            </a:r>
            <a:r>
              <a:rPr lang="en-GB" sz="1400" dirty="0">
                <a:solidFill>
                  <a:srgbClr val="1A3F5A"/>
                </a:solidFill>
                <a:latin typeface="+mj-lt"/>
                <a:ea typeface="+mj-ea"/>
                <a:cs typeface="+mj-cs"/>
              </a:rPr>
              <a:t>. </a:t>
            </a:r>
          </a:p>
          <a:p>
            <a:pPr marL="285750" indent="-285750" algn="l">
              <a:buFont typeface="Wingdings" panose="05000000000000000000" pitchFamily="2" charset="2"/>
              <a:buChar char="v"/>
            </a:pPr>
            <a:r>
              <a:rPr lang="en-GB" sz="1400" dirty="0">
                <a:solidFill>
                  <a:srgbClr val="1A3F5A"/>
                </a:solidFill>
                <a:latin typeface="+mj-lt"/>
                <a:ea typeface="+mj-ea"/>
                <a:cs typeface="+mj-cs"/>
              </a:rPr>
              <a:t>Click the Default Settings button on the Invoice Settings screen.</a:t>
            </a:r>
          </a:p>
          <a:p>
            <a:pPr algn="l"/>
            <a:endParaRPr lang="en-GB" sz="1400" dirty="0">
              <a:solidFill>
                <a:srgbClr val="1A3F5A"/>
              </a:solidFill>
              <a:latin typeface="+mj-lt"/>
              <a:ea typeface="+mj-ea"/>
              <a:cs typeface="+mj-cs"/>
            </a:endParaRPr>
          </a:p>
          <a:p>
            <a:pPr algn="l"/>
            <a:r>
              <a:rPr lang="en-GB" sz="1400" b="1" dirty="0">
                <a:solidFill>
                  <a:srgbClr val="1A3F5A"/>
                </a:solidFill>
                <a:latin typeface="+mj-lt"/>
                <a:ea typeface="+mj-ea"/>
                <a:cs typeface="+mj-cs"/>
              </a:rPr>
              <a:t>Setting invoice reminders</a:t>
            </a:r>
          </a:p>
          <a:p>
            <a:pPr algn="l"/>
            <a:r>
              <a:rPr lang="en-GB" sz="1400" dirty="0">
                <a:solidFill>
                  <a:srgbClr val="1A3F5A"/>
                </a:solidFill>
                <a:latin typeface="+mj-lt"/>
                <a:ea typeface="+mj-ea"/>
                <a:cs typeface="+mj-cs"/>
              </a:rPr>
              <a:t>If you want to remind your customers when their invoices are coming due, or even past due, but don’t know how to find the time, consider setting up Invoice Reminders: automated emails that are sent out to customers based on the due dates of invoices. </a:t>
            </a:r>
          </a:p>
        </p:txBody>
      </p:sp>
    </p:spTree>
    <p:extLst>
      <p:ext uri="{BB962C8B-B14F-4D97-AF65-F5344CB8AC3E}">
        <p14:creationId xmlns:p14="http://schemas.microsoft.com/office/powerpoint/2010/main" val="1270225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6237"/>
            <a:ext cx="9144000" cy="645477"/>
          </a:xfrm>
        </p:spPr>
        <p:txBody>
          <a:bodyPr>
            <a:normAutofit/>
          </a:bodyPr>
          <a:lstStyle/>
          <a:p>
            <a:pPr algn="l"/>
            <a:r>
              <a:rPr lang="en-GB" sz="1600" b="1" dirty="0">
                <a:solidFill>
                  <a:srgbClr val="1A3F5A"/>
                </a:solidFill>
              </a:rPr>
              <a:t>Invoices and credit notes</a:t>
            </a:r>
          </a:p>
        </p:txBody>
      </p:sp>
      <p:sp>
        <p:nvSpPr>
          <p:cNvPr id="3" name="Subtitle 2"/>
          <p:cNvSpPr>
            <a:spLocks noGrp="1"/>
          </p:cNvSpPr>
          <p:nvPr>
            <p:ph type="subTitle" idx="1"/>
          </p:nvPr>
        </p:nvSpPr>
        <p:spPr>
          <a:xfrm>
            <a:off x="1524000" y="2116183"/>
            <a:ext cx="9144000" cy="4258491"/>
          </a:xfrm>
        </p:spPr>
        <p:txBody>
          <a:bodyPr>
            <a:noAutofit/>
          </a:bodyPr>
          <a:lstStyle/>
          <a:p>
            <a:pPr algn="l"/>
            <a:r>
              <a:rPr lang="en-GB" sz="1400" b="1" dirty="0">
                <a:solidFill>
                  <a:srgbClr val="1A3F5A"/>
                </a:solidFill>
                <a:latin typeface="+mj-lt"/>
                <a:ea typeface="+mj-ea"/>
                <a:cs typeface="+mj-cs"/>
              </a:rPr>
              <a:t>To create a new invoice:</a:t>
            </a:r>
          </a:p>
          <a:p>
            <a:pPr marL="285750" indent="-285750" algn="l">
              <a:buFont typeface="Wingdings" panose="05000000000000000000" pitchFamily="2" charset="2"/>
              <a:buChar char="v"/>
            </a:pPr>
            <a:r>
              <a:rPr lang="en-GB" sz="1400" dirty="0">
                <a:solidFill>
                  <a:srgbClr val="1A3F5A"/>
                </a:solidFill>
                <a:latin typeface="+mj-lt"/>
                <a:ea typeface="+mj-ea"/>
                <a:cs typeface="+mj-cs"/>
              </a:rPr>
              <a:t>In the Business menu, click Invoicing, new Invoice. </a:t>
            </a:r>
          </a:p>
          <a:p>
            <a:pPr marL="285750" indent="-285750" algn="l">
              <a:buFont typeface="Wingdings" panose="05000000000000000000" pitchFamily="2" charset="2"/>
              <a:buChar char="v"/>
            </a:pPr>
            <a:r>
              <a:rPr lang="en-GB" sz="1400" dirty="0">
                <a:solidFill>
                  <a:srgbClr val="1A3F5A"/>
                </a:solidFill>
                <a:latin typeface="+mj-lt"/>
                <a:ea typeface="+mj-ea"/>
                <a:cs typeface="+mj-cs"/>
              </a:rPr>
              <a:t>Enter the name, date of invoice and rest of the details.</a:t>
            </a:r>
          </a:p>
          <a:p>
            <a:pPr marL="285750" indent="-285750" algn="l">
              <a:buFont typeface="Wingdings" panose="05000000000000000000" pitchFamily="2" charset="2"/>
              <a:buChar char="v"/>
            </a:pPr>
            <a:r>
              <a:rPr lang="en-GB" sz="1400" dirty="0">
                <a:solidFill>
                  <a:srgbClr val="1A3F5A"/>
                </a:solidFill>
                <a:latin typeface="+mj-lt"/>
                <a:ea typeface="+mj-ea"/>
                <a:cs typeface="+mj-cs"/>
              </a:rPr>
              <a:t>Save and approve.</a:t>
            </a:r>
          </a:p>
          <a:p>
            <a:pPr marL="285750" indent="-285750" algn="l">
              <a:buFont typeface="Wingdings" panose="05000000000000000000" pitchFamily="2" charset="2"/>
              <a:buChar char="v"/>
            </a:pPr>
            <a:r>
              <a:rPr lang="en-GB" sz="1400" dirty="0">
                <a:solidFill>
                  <a:srgbClr val="1A3F5A"/>
                </a:solidFill>
                <a:latin typeface="+mj-lt"/>
                <a:ea typeface="+mj-ea"/>
                <a:cs typeface="+mj-cs"/>
              </a:rPr>
              <a:t>Once approved, you can email the invoice directly to the customer or print a pdf and post.</a:t>
            </a:r>
          </a:p>
          <a:p>
            <a:pPr marL="285750" indent="-285750" algn="l">
              <a:buFont typeface="Wingdings" panose="05000000000000000000" pitchFamily="2" charset="2"/>
              <a:buChar char="v"/>
            </a:pPr>
            <a:r>
              <a:rPr lang="en-GB" sz="1400" dirty="0">
                <a:solidFill>
                  <a:srgbClr val="1A3F5A"/>
                </a:solidFill>
                <a:latin typeface="+mj-lt"/>
                <a:ea typeface="+mj-ea"/>
                <a:cs typeface="+mj-cs"/>
              </a:rPr>
              <a:t>Under invoice options, you can edit, void, etc. </a:t>
            </a: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algn="l"/>
            <a:r>
              <a:rPr lang="en-GB" sz="1400" b="1" dirty="0">
                <a:solidFill>
                  <a:srgbClr val="1A3F5A"/>
                </a:solidFill>
              </a:rPr>
              <a:t>To create a new credit note</a:t>
            </a:r>
          </a:p>
          <a:p>
            <a:pPr marL="285750" indent="-285750" algn="l">
              <a:buFont typeface="Wingdings" panose="05000000000000000000" pitchFamily="2" charset="2"/>
              <a:buChar char="v"/>
            </a:pPr>
            <a:r>
              <a:rPr lang="en-GB" sz="1400" dirty="0">
                <a:solidFill>
                  <a:srgbClr val="1A3F5A"/>
                </a:solidFill>
              </a:rPr>
              <a:t>In the Business menu, click Invoicing: New credit note</a:t>
            </a:r>
          </a:p>
          <a:p>
            <a:pPr algn="l"/>
            <a:endParaRPr lang="en-GB" sz="1400" dirty="0">
              <a:solidFill>
                <a:srgbClr val="1A3F5A"/>
              </a:solidFill>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p:txBody>
      </p:sp>
    </p:spTree>
    <p:extLst>
      <p:ext uri="{BB962C8B-B14F-4D97-AF65-F5344CB8AC3E}">
        <p14:creationId xmlns:p14="http://schemas.microsoft.com/office/powerpoint/2010/main" val="2776059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6237"/>
            <a:ext cx="9144000" cy="645477"/>
          </a:xfrm>
        </p:spPr>
        <p:txBody>
          <a:bodyPr>
            <a:normAutofit/>
          </a:bodyPr>
          <a:lstStyle/>
          <a:p>
            <a:pPr algn="l"/>
            <a:r>
              <a:rPr lang="en-GB" sz="1600" b="1" dirty="0">
                <a:solidFill>
                  <a:srgbClr val="1A3F5A"/>
                </a:solidFill>
              </a:rPr>
              <a:t>Add and approve bills (purchase invoices)</a:t>
            </a:r>
          </a:p>
        </p:txBody>
      </p:sp>
      <p:sp>
        <p:nvSpPr>
          <p:cNvPr id="3" name="Subtitle 2"/>
          <p:cNvSpPr>
            <a:spLocks noGrp="1"/>
          </p:cNvSpPr>
          <p:nvPr>
            <p:ph type="subTitle" idx="1"/>
          </p:nvPr>
        </p:nvSpPr>
        <p:spPr>
          <a:xfrm>
            <a:off x="1524000" y="1741714"/>
            <a:ext cx="9144000" cy="5116285"/>
          </a:xfrm>
        </p:spPr>
        <p:txBody>
          <a:bodyPr>
            <a:noAutofit/>
          </a:bodyPr>
          <a:lstStyle/>
          <a:p>
            <a:pPr algn="l"/>
            <a:endParaRPr lang="en-GB" sz="1400" b="1" dirty="0">
              <a:solidFill>
                <a:srgbClr val="1A3F5A"/>
              </a:solidFill>
              <a:latin typeface="+mj-lt"/>
              <a:ea typeface="+mj-ea"/>
              <a:cs typeface="+mj-cs"/>
            </a:endParaRPr>
          </a:p>
          <a:p>
            <a:pPr algn="l"/>
            <a:r>
              <a:rPr lang="en-GB" sz="1400" b="1" dirty="0">
                <a:solidFill>
                  <a:srgbClr val="1A3F5A"/>
                </a:solidFill>
                <a:latin typeface="+mj-lt"/>
                <a:ea typeface="+mj-ea"/>
                <a:cs typeface="+mj-cs"/>
              </a:rPr>
              <a:t>To add a bill (purchase invoice):</a:t>
            </a:r>
          </a:p>
          <a:p>
            <a:pPr marL="285750" indent="-285750" algn="l">
              <a:buFont typeface="Wingdings" panose="05000000000000000000" pitchFamily="2" charset="2"/>
              <a:buChar char="v"/>
            </a:pPr>
            <a:r>
              <a:rPr lang="en-GB" sz="1400" dirty="0">
                <a:solidFill>
                  <a:srgbClr val="1A3F5A"/>
                </a:solidFill>
                <a:latin typeface="+mj-lt"/>
                <a:ea typeface="+mj-ea"/>
                <a:cs typeface="+mj-cs"/>
              </a:rPr>
              <a:t>In the Business menu, click Purchases overview, then click the New arrow and select Bill.</a:t>
            </a:r>
          </a:p>
          <a:p>
            <a:pPr marL="285750" indent="-285750" algn="l">
              <a:buFont typeface="Wingdings" panose="05000000000000000000" pitchFamily="2" charset="2"/>
              <a:buChar char="v"/>
            </a:pPr>
            <a:r>
              <a:rPr lang="en-GB" sz="1400" dirty="0">
                <a:solidFill>
                  <a:srgbClr val="1A3F5A"/>
                </a:solidFill>
                <a:latin typeface="+mj-lt"/>
                <a:ea typeface="+mj-ea"/>
                <a:cs typeface="+mj-cs"/>
              </a:rPr>
              <a:t>Add the items you need to pay for. You can drag and drop the item lines to reorder them.</a:t>
            </a:r>
          </a:p>
          <a:p>
            <a:pPr marL="285750" indent="-285750" algn="l">
              <a:buFont typeface="Wingdings" panose="05000000000000000000" pitchFamily="2" charset="2"/>
              <a:buChar char="v"/>
            </a:pPr>
            <a:r>
              <a:rPr lang="en-GB" sz="1400" dirty="0">
                <a:solidFill>
                  <a:srgbClr val="1A3F5A"/>
                </a:solidFill>
                <a:latin typeface="+mj-lt"/>
                <a:ea typeface="+mj-ea"/>
                <a:cs typeface="+mj-cs"/>
              </a:rPr>
              <a:t>(Optional) Click the file icon to upload items related to the bill.</a:t>
            </a:r>
          </a:p>
          <a:p>
            <a:pPr marL="285750" indent="-285750" algn="l">
              <a:buFont typeface="Wingdings" panose="05000000000000000000" pitchFamily="2" charset="2"/>
              <a:buChar char="v"/>
            </a:pPr>
            <a:r>
              <a:rPr lang="en-GB" sz="1400" dirty="0">
                <a:solidFill>
                  <a:srgbClr val="1A3F5A"/>
                </a:solidFill>
                <a:latin typeface="+mj-lt"/>
                <a:ea typeface="+mj-ea"/>
                <a:cs typeface="+mj-cs"/>
              </a:rPr>
              <a:t>Image of the add file icon.</a:t>
            </a:r>
          </a:p>
          <a:p>
            <a:pPr marL="285750" indent="-285750" algn="l">
              <a:buFont typeface="Wingdings" panose="05000000000000000000" pitchFamily="2" charset="2"/>
              <a:buChar char="v"/>
            </a:pPr>
            <a:r>
              <a:rPr lang="en-GB" sz="1400" dirty="0">
                <a:solidFill>
                  <a:srgbClr val="1A3F5A"/>
                </a:solidFill>
                <a:latin typeface="+mj-lt"/>
                <a:ea typeface="+mj-ea"/>
                <a:cs typeface="+mj-cs"/>
              </a:rPr>
              <a:t>(Optional) If you want a customer to pay for a billable expense, click Assign expenses to a customer.</a:t>
            </a:r>
          </a:p>
          <a:p>
            <a:pPr marL="285750" indent="-285750" algn="l">
              <a:buFont typeface="Wingdings" panose="05000000000000000000" pitchFamily="2" charset="2"/>
              <a:buChar char="v"/>
            </a:pPr>
            <a:r>
              <a:rPr lang="en-GB" sz="1400" dirty="0">
                <a:solidFill>
                  <a:srgbClr val="1A3F5A"/>
                </a:solidFill>
                <a:latin typeface="+mj-lt"/>
                <a:ea typeface="+mj-ea"/>
                <a:cs typeface="+mj-cs"/>
              </a:rPr>
              <a:t>Save the bill, send it for approval, or approve it yourself.</a:t>
            </a:r>
          </a:p>
          <a:p>
            <a:pPr marL="285750" indent="-285750" algn="l">
              <a:buFont typeface="Wingdings" panose="05000000000000000000" pitchFamily="2" charset="2"/>
              <a:buChar char="v"/>
            </a:pPr>
            <a:r>
              <a:rPr lang="en-GB" sz="1400" dirty="0">
                <a:solidFill>
                  <a:srgbClr val="1A3F5A"/>
                </a:solidFill>
                <a:latin typeface="+mj-lt"/>
                <a:ea typeface="+mj-ea"/>
                <a:cs typeface="+mj-cs"/>
              </a:rPr>
              <a:t>(Optional) Click Add Note to enter additional information for the bill.</a:t>
            </a:r>
          </a:p>
          <a:p>
            <a:pPr algn="l"/>
            <a:endParaRPr lang="en-GB" sz="1400" b="1" dirty="0">
              <a:solidFill>
                <a:srgbClr val="1A3F5A"/>
              </a:solidFill>
            </a:endParaRPr>
          </a:p>
          <a:p>
            <a:pPr algn="l"/>
            <a:r>
              <a:rPr lang="en-GB" sz="1400" b="1" dirty="0">
                <a:solidFill>
                  <a:srgbClr val="1A3F5A"/>
                </a:solidFill>
              </a:rPr>
              <a:t>To add a credit note:</a:t>
            </a:r>
          </a:p>
          <a:p>
            <a:pPr marL="285750" indent="-285750" algn="l">
              <a:buFont typeface="Wingdings" panose="05000000000000000000" pitchFamily="2" charset="2"/>
              <a:buChar char="v"/>
            </a:pPr>
            <a:r>
              <a:rPr lang="en-GB" sz="1400" dirty="0">
                <a:solidFill>
                  <a:srgbClr val="1A3F5A"/>
                </a:solidFill>
              </a:rPr>
              <a:t>In the Business menu, click Purchases overview, then click the New arrow and select Bill.</a:t>
            </a:r>
          </a:p>
          <a:p>
            <a:pPr algn="l"/>
            <a:endParaRPr lang="en-GB" sz="1400" dirty="0">
              <a:solidFill>
                <a:srgbClr val="1A3F5A"/>
              </a:solidFill>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p:txBody>
      </p:sp>
    </p:spTree>
    <p:extLst>
      <p:ext uri="{BB962C8B-B14F-4D97-AF65-F5344CB8AC3E}">
        <p14:creationId xmlns:p14="http://schemas.microsoft.com/office/powerpoint/2010/main" val="915660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6237"/>
            <a:ext cx="9144000" cy="645477"/>
          </a:xfrm>
        </p:spPr>
        <p:txBody>
          <a:bodyPr>
            <a:normAutofit/>
          </a:bodyPr>
          <a:lstStyle/>
          <a:p>
            <a:pPr algn="l"/>
            <a:r>
              <a:rPr lang="en-GB" sz="1400" b="1" dirty="0">
                <a:solidFill>
                  <a:srgbClr val="1A3F5A"/>
                </a:solidFill>
              </a:rPr>
              <a:t>Record payment of a purchase invoice:</a:t>
            </a:r>
            <a:br>
              <a:rPr lang="en-GB" sz="1400" b="1" dirty="0">
                <a:solidFill>
                  <a:srgbClr val="1A3F5A"/>
                </a:solidFill>
              </a:rPr>
            </a:br>
            <a:endParaRPr lang="en-GB" sz="1400" b="1" dirty="0">
              <a:solidFill>
                <a:srgbClr val="1A3F5A"/>
              </a:solidFill>
            </a:endParaRPr>
          </a:p>
        </p:txBody>
      </p:sp>
      <p:sp>
        <p:nvSpPr>
          <p:cNvPr id="3" name="Subtitle 2"/>
          <p:cNvSpPr>
            <a:spLocks noGrp="1"/>
          </p:cNvSpPr>
          <p:nvPr>
            <p:ph type="subTitle" idx="1"/>
          </p:nvPr>
        </p:nvSpPr>
        <p:spPr>
          <a:xfrm>
            <a:off x="1524000" y="1741714"/>
            <a:ext cx="9144000" cy="5116285"/>
          </a:xfrm>
        </p:spPr>
        <p:txBody>
          <a:bodyPr>
            <a:noAutofit/>
          </a:bodyPr>
          <a:lstStyle/>
          <a:p>
            <a:pPr marL="285750" indent="-285750" algn="l">
              <a:buFont typeface="Wingdings" panose="05000000000000000000" pitchFamily="2" charset="2"/>
              <a:buChar char="v"/>
            </a:pPr>
            <a:r>
              <a:rPr lang="en-GB" sz="1400" dirty="0">
                <a:solidFill>
                  <a:srgbClr val="1A3F5A"/>
                </a:solidFill>
                <a:latin typeface="+mj-lt"/>
                <a:ea typeface="+mj-ea"/>
                <a:cs typeface="+mj-cs"/>
              </a:rPr>
              <a:t>In the Business menu, select Bills to pay.</a:t>
            </a:r>
          </a:p>
          <a:p>
            <a:pPr marL="285750" indent="-285750" algn="l">
              <a:buFont typeface="Wingdings" panose="05000000000000000000" pitchFamily="2" charset="2"/>
              <a:buChar char="v"/>
            </a:pPr>
            <a:r>
              <a:rPr lang="en-GB" sz="1400" dirty="0">
                <a:solidFill>
                  <a:srgbClr val="1A3F5A"/>
                </a:solidFill>
                <a:latin typeface="+mj-lt"/>
                <a:ea typeface="+mj-ea"/>
                <a:cs typeface="+mj-cs"/>
              </a:rPr>
              <a:t>Select the Awaiting Payment tab.</a:t>
            </a:r>
          </a:p>
          <a:p>
            <a:pPr marL="285750" indent="-285750" algn="l">
              <a:buFont typeface="Wingdings" panose="05000000000000000000" pitchFamily="2" charset="2"/>
              <a:buChar char="v"/>
            </a:pPr>
            <a:r>
              <a:rPr lang="en-GB" sz="1400" dirty="0">
                <a:solidFill>
                  <a:srgbClr val="1A3F5A"/>
                </a:solidFill>
                <a:latin typeface="+mj-lt"/>
                <a:ea typeface="+mj-ea"/>
                <a:cs typeface="+mj-cs"/>
              </a:rPr>
              <a:t>Open the bill you want to record a payment on.</a:t>
            </a:r>
          </a:p>
          <a:p>
            <a:pPr marL="285750" indent="-285750" algn="l">
              <a:buFont typeface="Wingdings" panose="05000000000000000000" pitchFamily="2" charset="2"/>
              <a:buChar char="v"/>
            </a:pPr>
            <a:r>
              <a:rPr lang="en-GB" sz="1400" dirty="0">
                <a:solidFill>
                  <a:srgbClr val="1A3F5A"/>
                </a:solidFill>
                <a:latin typeface="+mj-lt"/>
                <a:ea typeface="+mj-ea"/>
                <a:cs typeface="+mj-cs"/>
              </a:rPr>
              <a:t>Scroll down to Make a payment. </a:t>
            </a: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algn="l"/>
            <a:r>
              <a:rPr lang="en-GB" sz="1400" b="1" dirty="0">
                <a:solidFill>
                  <a:srgbClr val="1A3F5A"/>
                </a:solidFill>
              </a:rPr>
              <a:t>Record receipt of a sales invoice:</a:t>
            </a:r>
          </a:p>
          <a:p>
            <a:pPr marL="285750" indent="-285750" algn="l">
              <a:buFont typeface="Wingdings" panose="05000000000000000000" pitchFamily="2" charset="2"/>
              <a:buChar char="v"/>
            </a:pPr>
            <a:r>
              <a:rPr lang="en-GB" sz="1400" dirty="0">
                <a:solidFill>
                  <a:srgbClr val="1A3F5A"/>
                </a:solidFill>
              </a:rPr>
              <a:t>In the Business menu, select Invoices.</a:t>
            </a:r>
          </a:p>
          <a:p>
            <a:pPr marL="285750" indent="-285750" algn="l">
              <a:buFont typeface="Wingdings" panose="05000000000000000000" pitchFamily="2" charset="2"/>
              <a:buChar char="v"/>
            </a:pPr>
            <a:r>
              <a:rPr lang="en-GB" sz="1400" dirty="0">
                <a:solidFill>
                  <a:srgbClr val="1A3F5A"/>
                </a:solidFill>
              </a:rPr>
              <a:t>Select the Awaiting Payment tab.</a:t>
            </a:r>
          </a:p>
          <a:p>
            <a:pPr marL="285750" indent="-285750" algn="l">
              <a:buFont typeface="Wingdings" panose="05000000000000000000" pitchFamily="2" charset="2"/>
              <a:buChar char="v"/>
            </a:pPr>
            <a:r>
              <a:rPr lang="en-GB" sz="1400" dirty="0">
                <a:solidFill>
                  <a:srgbClr val="1A3F5A"/>
                </a:solidFill>
              </a:rPr>
              <a:t>Open the invoice you want to record a payment on.</a:t>
            </a:r>
          </a:p>
          <a:p>
            <a:pPr marL="285750" indent="-285750" algn="l">
              <a:buFont typeface="Wingdings" panose="05000000000000000000" pitchFamily="2" charset="2"/>
              <a:buChar char="v"/>
            </a:pPr>
            <a:r>
              <a:rPr lang="en-GB" sz="1400" dirty="0">
                <a:solidFill>
                  <a:srgbClr val="1A3F5A"/>
                </a:solidFill>
              </a:rPr>
              <a:t>Scroll down to Receive a payment.</a:t>
            </a:r>
          </a:p>
          <a:p>
            <a:pPr marL="285750" indent="-285750" algn="l">
              <a:buFont typeface="Wingdings" panose="05000000000000000000" pitchFamily="2" charset="2"/>
              <a:buChar char="v"/>
            </a:pPr>
            <a:r>
              <a:rPr lang="en-GB" sz="1400" dirty="0">
                <a:solidFill>
                  <a:srgbClr val="1A3F5A"/>
                </a:solidFill>
              </a:rPr>
              <a:t>Add payment.</a:t>
            </a: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a:p>
            <a:pPr marL="285750" indent="-285750" algn="l">
              <a:buFont typeface="Wingdings" panose="05000000000000000000" pitchFamily="2" charset="2"/>
              <a:buChar char="v"/>
            </a:pPr>
            <a:endParaRPr lang="en-GB" sz="1400" dirty="0">
              <a:solidFill>
                <a:srgbClr val="1A3F5A"/>
              </a:solidFill>
              <a:latin typeface="+mj-lt"/>
              <a:ea typeface="+mj-ea"/>
              <a:cs typeface="+mj-cs"/>
            </a:endParaRPr>
          </a:p>
        </p:txBody>
      </p:sp>
    </p:spTree>
    <p:extLst>
      <p:ext uri="{BB962C8B-B14F-4D97-AF65-F5344CB8AC3E}">
        <p14:creationId xmlns:p14="http://schemas.microsoft.com/office/powerpoint/2010/main" val="2444978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1584</Words>
  <Application>Microsoft Office PowerPoint</Application>
  <PresentationFormat>Widescreen</PresentationFormat>
  <Paragraphs>158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Xitax Limited Accountant and Tax Adviser Pera Business Park, Nottingham Road, Melton Mowbray, LE13 0PB</vt:lpstr>
      <vt:lpstr>Chart of Accounts  Create and edit individual accounts</vt:lpstr>
      <vt:lpstr>Add a bank account or credit card account</vt:lpstr>
      <vt:lpstr>Contacts in Xero</vt:lpstr>
      <vt:lpstr>Invoices and quotes</vt:lpstr>
      <vt:lpstr>Invoice settings</vt:lpstr>
      <vt:lpstr>Invoices and credit notes</vt:lpstr>
      <vt:lpstr>Add and approve bills (purchase invoices)</vt:lpstr>
      <vt:lpstr>Record payment of a purchase invoice: </vt:lpstr>
      <vt:lpstr>Manage petty cash in Xero</vt:lpstr>
      <vt:lpstr>Bank reconciliation in Xero</vt:lpstr>
      <vt:lpstr>VAT Returns</vt:lpstr>
      <vt:lpstr>VAT Returns</vt:lpstr>
      <vt:lpstr>Box 7: The total value of purchases and all other inputs excluding any VAT</vt:lpstr>
      <vt:lpstr>MTD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Sheena Kaur</dc:creator>
  <cp:lastModifiedBy>Alison</cp:lastModifiedBy>
  <cp:revision>17</cp:revision>
  <dcterms:created xsi:type="dcterms:W3CDTF">2019-03-13T12:44:44Z</dcterms:created>
  <dcterms:modified xsi:type="dcterms:W3CDTF">2019-03-14T12:01:34Z</dcterms:modified>
</cp:coreProperties>
</file>